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comments/comment9.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0.xml" ContentType="application/vnd.openxmlformats-officedocument.presentationml.comments+xml"/>
  <Override PartName="/ppt/notesSlides/notesSlide12.xml" ContentType="application/vnd.openxmlformats-officedocument.presentationml.notesSlide+xml"/>
  <Override PartName="/ppt/comments/comment11.xml" ContentType="application/vnd.openxmlformats-officedocument.presentationml.comments+xml"/>
  <Override PartName="/ppt/notesSlides/notesSlide13.xml" ContentType="application/vnd.openxmlformats-officedocument.presentationml.notesSlide+xml"/>
  <Override PartName="/ppt/comments/comment1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3.xml" ContentType="application/vnd.openxmlformats-officedocument.presentationml.comments+xml"/>
  <Override PartName="/ppt/notesSlides/notesSlide17.xml" ContentType="application/vnd.openxmlformats-officedocument.presentationml.notesSlide+xml"/>
  <Override PartName="/ppt/comments/comment14.xml" ContentType="application/vnd.openxmlformats-officedocument.presentationml.comment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91" r:id="rId2"/>
    <p:sldId id="297" r:id="rId3"/>
    <p:sldId id="294" r:id="rId4"/>
    <p:sldId id="295" r:id="rId5"/>
    <p:sldId id="298" r:id="rId6"/>
    <p:sldId id="307" r:id="rId7"/>
    <p:sldId id="299" r:id="rId8"/>
    <p:sldId id="301" r:id="rId9"/>
    <p:sldId id="292" r:id="rId10"/>
    <p:sldId id="263" r:id="rId11"/>
    <p:sldId id="273" r:id="rId12"/>
    <p:sldId id="277" r:id="rId13"/>
    <p:sldId id="303" r:id="rId14"/>
    <p:sldId id="282" r:id="rId15"/>
    <p:sldId id="296" r:id="rId16"/>
    <p:sldId id="305" r:id="rId17"/>
    <p:sldId id="306" r:id="rId18"/>
    <p:sldId id="304"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Batista" initials="KB" lastIdx="12" clrIdx="0">
    <p:extLst/>
  </p:cmAuthor>
  <p:cmAuthor id="2" name="Jacob Harry Podell" initials="JHP" lastIdx="1" clrIdx="1">
    <p:extLst/>
  </p:cmAuthor>
  <p:cmAuthor id="3" name="Jacob Harry Podell" initials="JHP [2]" lastIdx="1" clrIdx="2">
    <p:extLst/>
  </p:cmAuthor>
  <p:cmAuthor id="4" name="Jacob Harry Podell" initials="JHP [3]" lastIdx="1" clrIdx="3">
    <p:extLst/>
  </p:cmAuthor>
  <p:cmAuthor id="5" name="Jacob Harry Podell" initials="JHP [4]" lastIdx="1" clrIdx="4">
    <p:extLst/>
  </p:cmAuthor>
  <p:cmAuthor id="6" name="Jacob Harry Podell" initials="JHP [5]" lastIdx="1" clrIdx="5">
    <p:extLst/>
  </p:cmAuthor>
  <p:cmAuthor id="7" name="Jacob Harry Podell" initials="JHP [6]" lastIdx="1" clrIdx="6">
    <p:extLst/>
  </p:cmAuthor>
  <p:cmAuthor id="8" name="Jacob Harry Podell" initials="JHP [7]" lastIdx="1" clrIdx="7">
    <p:extLst/>
  </p:cmAuthor>
  <p:cmAuthor id="9" name="Jacob Harry Podell" initials="JHP [8]" lastIdx="1" clrIdx="8">
    <p:extLst/>
  </p:cmAuthor>
  <p:cmAuthor id="10" name="Jacob Harry Podell" initials="JHP [9]" lastIdx="1" clrIdx="9">
    <p:extLst/>
  </p:cmAuthor>
  <p:cmAuthor id="11" name="Jacob Harry Podell" initials="JHP [10]" lastIdx="1" clrIdx="10">
    <p:extLst/>
  </p:cmAuthor>
  <p:cmAuthor id="12" name="Jacob Harry Podell" initials="JHP [11]" lastIdx="1" clrIdx="11">
    <p:extLst/>
  </p:cmAuthor>
  <p:cmAuthor id="13" name="Jacob Harry Podell" initials="JHP [12]" lastIdx="1" clrIdx="12">
    <p:extLst/>
  </p:cmAuthor>
  <p:cmAuthor id="14" name="Jacob Harry Podell" initials="JHP [13]" lastIdx="1" clrIdx="13">
    <p:extLst/>
  </p:cmAuthor>
  <p:cmAuthor id="15" name="Jacob Harry Podell" initials="JHP [14]" lastIdx="1" clrIdx="14">
    <p:extLst/>
  </p:cmAuthor>
  <p:cmAuthor id="16" name="Jacob Harry Podell" initials="JHP [15]"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52525"/>
    <a:srgbClr val="70E4F9"/>
    <a:srgbClr val="2E8CCE"/>
    <a:srgbClr val="37C3DC"/>
    <a:srgbClr val="000080"/>
    <a:srgbClr val="48DBFB"/>
    <a:srgbClr val="89ADD2"/>
    <a:srgbClr val="8CD3DD"/>
    <a:srgbClr val="A8D3DD"/>
    <a:srgbClr val="051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0BEE1-E9ED-4D79-A2C4-AF8B92BEA772}">
  <a:tblStyle styleId="{2410BEE1-E9ED-4D79-A2C4-AF8B92BEA7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p:restoredTop sz="83040" autoAdjust="0"/>
  </p:normalViewPr>
  <p:slideViewPr>
    <p:cSldViewPr snapToGrid="0" snapToObjects="1">
      <p:cViewPr>
        <p:scale>
          <a:sx n="165" d="100"/>
          <a:sy n="165" d="100"/>
        </p:scale>
        <p:origin x="336" y="264"/>
      </p:cViewPr>
      <p:guideLst>
        <p:guide orient="horz" pos="1620"/>
        <p:guide pos="288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01T11:33:23.612" idx="1">
    <p:pos x="5422" y="77"/>
    <p:text>Can we add a background graphic to this slide? Perhaps we can just change color of the page to something that is consistent with the branding.</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7" dt="2018-04-01T13:56:15.263" idx="1">
    <p:pos x="10" y="10"/>
    <p:text>concentric circles, numbers in circles, different title, maybe market.</p:text>
    <p:extLst>
      <p:ext uri="{C676402C-5697-4E1C-873F-D02D1690AC5C}">
        <p15:threadingInfo xmlns:p15="http://schemas.microsoft.com/office/powerpoint/2012/main" timeZoneBias="240"/>
      </p:ext>
    </p:extLst>
  </p:cm>
  <p:cm authorId="8" dt="2018-04-01T13:57:57.993" idx="1">
    <p:pos x="106" y="106"/>
    <p:text>round numbers, 1 big circle w/ circles inside</p:text>
    <p:extLst>
      <p:ext uri="{C676402C-5697-4E1C-873F-D02D1690AC5C}">
        <p15:threadingInfo xmlns:p15="http://schemas.microsoft.com/office/powerpoint/2012/main" timeZoneBias="240"/>
      </p:ext>
    </p:extLst>
  </p:cm>
  <p:cm authorId="9" dt="2018-04-01T13:59:20.176" idx="1">
    <p:pos x="202" y="202"/>
    <p:text>technology for scale, international ambition but for s for now</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0" dt="2018-04-01T13:59:40.289" idx="1">
    <p:pos x="10" y="10"/>
    <p:text/>
    <p:extLst>
      <p:ext uri="{C676402C-5697-4E1C-873F-D02D1690AC5C}">
        <p15:threadingInfo xmlns:p15="http://schemas.microsoft.com/office/powerpoint/2012/main" timeZoneBias="240"/>
      </p:ext>
    </p:extLst>
  </p:cm>
  <p:cm authorId="16" dt="2018-04-01T14:07:00.093" idx="1">
    <p:pos x="106" y="106"/>
    <p:text>fundamental change, we have a well thought out approach to sustainable acquire customers. quad of 4 quadrant marketing plan pr, digital marketing, social media marketing, influencer marketing, email marketing, partnerships, offline. most into pr and digital, then social media and influencer, then partnerships but thats different. could also have a digital slide</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3" dt="2018-04-01T14:04:12.862" idx="1">
    <p:pos x="10" y="10"/>
    <p:text>make it a table</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4" dt="2018-04-01T14:05:02.811" idx="1">
    <p:pos x="10" y="10"/>
    <p:text>numbers</p:text>
    <p:extLst>
      <p:ext uri="{C676402C-5697-4E1C-873F-D02D1690AC5C}">
        <p15:threadingInfo xmlns:p15="http://schemas.microsoft.com/office/powerpoint/2012/main" timeZoneBias="240"/>
      </p:ext>
    </p:extLst>
  </p:cm>
  <p:cm authorId="15" dt="2018-04-01T14:05:36.086" idx="1">
    <p:pos x="106" y="106"/>
    <p:text>after this slide, mission &amp;vision. in ten years if we screw more minutes then all ind. gym chains will effectively become the biggest gym in the country. think of a world were exit acreds more minutes across the platform</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1T11:36:23.295" idx="2">
    <p:pos x="3652" y="3020"/>
    <p:text>Need to find more recent stats that create show scale and scope of problem . This is an action for Kevin</p:text>
    <p:extLst>
      <p:ext uri="{C676402C-5697-4E1C-873F-D02D1690AC5C}">
        <p15:threadingInfo xmlns:p15="http://schemas.microsoft.com/office/powerpoint/2012/main" timeZoneBias="240"/>
      </p:ext>
    </p:extLst>
  </p:cm>
  <p:cm authorId="1" dt="2018-04-01T11:55:47.211" idx="6">
    <p:pos x="3652" y="3116"/>
    <p:text>T</p:text>
    <p:extLst>
      <p:ext uri="{C676402C-5697-4E1C-873F-D02D1690AC5C}">
        <p15:threadingInfo xmlns:p15="http://schemas.microsoft.com/office/powerpoint/2012/main" timeZoneBias="240">
          <p15:parentCm authorId="1" idx="2"/>
        </p15:threadingInfo>
      </p:ext>
    </p:extLst>
  </p:cm>
  <p:cm authorId="1" dt="2018-04-01T11:52:31.003" idx="4">
    <p:pos x="5529" y="35"/>
    <p:text>The purpose of this slide is create a burning platform</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01T12:27:54.979" idx="7">
    <p:pos x="5459" y="57"/>
    <p:text>I would remove the large graphic and lets put a header summarizing the problems for the gym.</p:text>
    <p:extLst>
      <p:ext uri="{C676402C-5697-4E1C-873F-D02D1690AC5C}">
        <p15:threadingInfo xmlns:p15="http://schemas.microsoft.com/office/powerpoint/2012/main" timeZoneBias="240"/>
      </p:ext>
    </p:extLst>
  </p:cm>
  <p:cm authorId="1" dt="2018-04-01T12:29:19.913" idx="8">
    <p:pos x="5459" y="153"/>
    <p:text>Leave this slide for KB to work on.</p:text>
    <p:extLst>
      <p:ext uri="{C676402C-5697-4E1C-873F-D02D1690AC5C}">
        <p15:threadingInfo xmlns:p15="http://schemas.microsoft.com/office/powerpoint/2012/main" timeZoneBias="240">
          <p15:parentCm authorId="1" idx="7"/>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4-01T12:29:22.069" idx="9">
    <p:pos x="10" y="10"/>
    <p:text>Leave this slide for KB to work on.</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4-01T11:37:05.023" idx="3">
    <p:pos x="10" y="10"/>
    <p:text>There are too many words on this slide. Can we add blurbs for</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18-04-01T13:50:59.262" idx="1">
    <p:pos x="10" y="10"/>
    <p:text>slash</p:text>
    <p:extLst>
      <p:ext uri="{C676402C-5697-4E1C-873F-D02D1690AC5C}">
        <p15:threadingInfo xmlns:p15="http://schemas.microsoft.com/office/powerpoint/2012/main" timeZoneBias="240"/>
      </p:ext>
    </p:extLst>
  </p:cm>
  <p:cm authorId="4" dt="2018-04-01T13:51:05.215" idx="1">
    <p:pos x="106" y="106"/>
    <p:text>eureka moment, 4 screens, show the overall journey, journey map of check in to check out. highlight the story. top left to t right, then snake it around somehow</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01T12:32:41.600" idx="12">
    <p:pos x="10" y="10"/>
    <p:text>this slide should have a consistent format with the benefit to gyms.</p:text>
    <p:extLst>
      <p:ext uri="{C676402C-5697-4E1C-873F-D02D1690AC5C}">
        <p15:threadingInfo xmlns:p15="http://schemas.microsoft.com/office/powerpoint/2012/main" timeZoneBias="240"/>
      </p:ext>
    </p:extLst>
  </p:cm>
  <p:cm authorId="5" dt="2018-04-01T13:54:19.537" idx="1">
    <p:pos x="106" y="106"/>
    <p:text>same template both slides. same style and background. in 1 pager email he listed 6 benefits for each</p:text>
    <p:extLst>
      <p:ext uri="{C676402C-5697-4E1C-873F-D02D1690AC5C}">
        <p15:threadingInfo xmlns:p15="http://schemas.microsoft.com/office/powerpoint/2012/main" timeZoneBias="240"/>
      </p:ext>
    </p:extLst>
  </p:cm>
  <p:cm authorId="6" dt="2018-04-01T13:54:59.558" idx="1">
    <p:pos x="202" y="202"/>
    <p:text>like icons but don't like icons we have esp. for gym goers</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02028-97FC-C247-BFA0-AEEB88FB6276}" type="doc">
      <dgm:prSet loTypeId="urn:microsoft.com/office/officeart/2005/8/layout/pyramid1" loCatId="" qsTypeId="urn:microsoft.com/office/officeart/2005/8/quickstyle/simple4" qsCatId="simple" csTypeId="urn:microsoft.com/office/officeart/2005/8/colors/accent1_2" csCatId="accent1" phldr="1"/>
      <dgm:spPr/>
    </dgm:pt>
    <dgm:pt modelId="{F526E2A9-DB36-3742-9949-E8A2D4FB4FC4}">
      <dgm:prSet phldrT="[Text]" custT="1"/>
      <dgm:spPr>
        <a:solidFill>
          <a:srgbClr val="6680BC"/>
        </a:solidFill>
      </dgm:spPr>
      <dgm:t>
        <a:bodyPr/>
        <a:lstStyle/>
        <a:p>
          <a:r>
            <a:rPr lang="en-US" sz="2400" b="0" dirty="0" smtClean="0">
              <a:solidFill>
                <a:schemeClr val="bg1"/>
              </a:solidFill>
              <a:latin typeface="Alternate Gothic No3 D" charset="0"/>
              <a:ea typeface="Alternate Gothic No3 D" charset="0"/>
              <a:cs typeface="Alternate Gothic No3 D" charset="0"/>
            </a:rPr>
            <a:t>Adults</a:t>
          </a:r>
          <a:r>
            <a:rPr lang="en-US" sz="2400" b="0" baseline="0" dirty="0" smtClean="0">
              <a:solidFill>
                <a:schemeClr val="bg1"/>
              </a:solidFill>
              <a:latin typeface="Alternate Gothic No3 D" charset="0"/>
              <a:ea typeface="Alternate Gothic No3 D" charset="0"/>
              <a:cs typeface="Alternate Gothic No3 D" charset="0"/>
            </a:rPr>
            <a:t> who work out</a:t>
          </a:r>
        </a:p>
        <a:p>
          <a:r>
            <a:rPr lang="en-US" sz="2400" b="0" baseline="0" dirty="0" smtClean="0">
              <a:solidFill>
                <a:schemeClr val="bg1"/>
              </a:solidFill>
              <a:latin typeface="Alternate Gothic No3 D" charset="0"/>
              <a:ea typeface="Alternate Gothic No3 D" charset="0"/>
              <a:cs typeface="Alternate Gothic No3 D" charset="0"/>
            </a:rPr>
            <a:t>1-2x / week</a:t>
          </a:r>
          <a:endParaRPr lang="en-US" sz="2400" b="0" dirty="0">
            <a:solidFill>
              <a:schemeClr val="bg1"/>
            </a:solidFill>
            <a:latin typeface="Alternate Gothic No3 D" charset="0"/>
            <a:ea typeface="Alternate Gothic No3 D" charset="0"/>
            <a:cs typeface="Alternate Gothic No3 D" charset="0"/>
          </a:endParaRPr>
        </a:p>
      </dgm:t>
    </dgm:pt>
    <dgm:pt modelId="{378E8C7C-F01B-D049-9CEC-CBC1458E3A20}" type="parTrans" cxnId="{0C5AD2CF-6708-7244-8BB7-FB9528ACEBC0}">
      <dgm:prSet/>
      <dgm:spPr/>
      <dgm:t>
        <a:bodyPr/>
        <a:lstStyle/>
        <a:p>
          <a:endParaRPr lang="en-US" sz="2000"/>
        </a:p>
      </dgm:t>
    </dgm:pt>
    <dgm:pt modelId="{E1218C00-C636-074A-8681-4C16E96D0704}" type="sibTrans" cxnId="{0C5AD2CF-6708-7244-8BB7-FB9528ACEBC0}">
      <dgm:prSet/>
      <dgm:spPr/>
      <dgm:t>
        <a:bodyPr/>
        <a:lstStyle/>
        <a:p>
          <a:endParaRPr lang="en-US" sz="2000"/>
        </a:p>
      </dgm:t>
    </dgm:pt>
    <dgm:pt modelId="{D8875109-D767-E74D-9274-49732AF84EEA}">
      <dgm:prSet phldrT="[Text]" custT="1"/>
      <dgm:spPr>
        <a:solidFill>
          <a:srgbClr val="051483"/>
        </a:solidFill>
      </dgm:spPr>
      <dgm:t>
        <a:bodyPr/>
        <a:lstStyle/>
        <a:p>
          <a:r>
            <a:rPr lang="en-US" sz="2400" b="0" dirty="0" smtClean="0">
              <a:solidFill>
                <a:schemeClr val="bg1"/>
              </a:solidFill>
              <a:latin typeface="Alternate Gothic No3 D" charset="0"/>
              <a:ea typeface="Alternate Gothic No3 D" charset="0"/>
              <a:cs typeface="Alternate Gothic No3 D" charset="0"/>
            </a:rPr>
            <a:t>US population </a:t>
          </a:r>
          <a:endParaRPr lang="en-US" sz="2400" b="0" dirty="0">
            <a:solidFill>
              <a:schemeClr val="bg1"/>
            </a:solidFill>
            <a:latin typeface="Alternate Gothic No3 D" charset="0"/>
            <a:ea typeface="Alternate Gothic No3 D" charset="0"/>
            <a:cs typeface="Alternate Gothic No3 D" charset="0"/>
          </a:endParaRPr>
        </a:p>
      </dgm:t>
    </dgm:pt>
    <dgm:pt modelId="{E9F01390-F04F-2442-80AF-7E82AF470233}" type="parTrans" cxnId="{B2BB5589-247D-DA4B-A33E-D4B2795B9F39}">
      <dgm:prSet/>
      <dgm:spPr/>
      <dgm:t>
        <a:bodyPr/>
        <a:lstStyle/>
        <a:p>
          <a:endParaRPr lang="en-US" sz="2000"/>
        </a:p>
      </dgm:t>
    </dgm:pt>
    <dgm:pt modelId="{1DB3D01E-AB79-3D4A-80A7-D74120A0CC6F}" type="sibTrans" cxnId="{B2BB5589-247D-DA4B-A33E-D4B2795B9F39}">
      <dgm:prSet/>
      <dgm:spPr/>
      <dgm:t>
        <a:bodyPr/>
        <a:lstStyle/>
        <a:p>
          <a:endParaRPr lang="en-US" sz="2000"/>
        </a:p>
      </dgm:t>
    </dgm:pt>
    <dgm:pt modelId="{7AA9E033-BF89-A14B-8777-A226CB4A3BA8}">
      <dgm:prSet custT="1"/>
      <dgm:spPr>
        <a:solidFill>
          <a:srgbClr val="89ADD2"/>
        </a:solidFill>
      </dgm:spPr>
      <dgm:t>
        <a:bodyPr/>
        <a:lstStyle/>
        <a:p>
          <a:endParaRPr lang="en-US" sz="2400" b="0" dirty="0" smtClean="0">
            <a:latin typeface="Alternate Gothic No3 D" charset="0"/>
            <a:ea typeface="Alternate Gothic No3 D" charset="0"/>
            <a:cs typeface="Alternate Gothic No3 D" charset="0"/>
          </a:endParaRPr>
        </a:p>
        <a:p>
          <a:r>
            <a:rPr lang="en-US" sz="2400" b="0" dirty="0" smtClean="0">
              <a:latin typeface="Alternate Gothic No3 D" charset="0"/>
              <a:ea typeface="Alternate Gothic No3 D" charset="0"/>
              <a:cs typeface="Alternate Gothic No3 D" charset="0"/>
            </a:rPr>
            <a:t>FlexIt</a:t>
          </a:r>
          <a:br>
            <a:rPr lang="en-US" sz="2400" b="0" dirty="0" smtClean="0">
              <a:latin typeface="Alternate Gothic No3 D" charset="0"/>
              <a:ea typeface="Alternate Gothic No3 D" charset="0"/>
              <a:cs typeface="Alternate Gothic No3 D" charset="0"/>
            </a:rPr>
          </a:br>
          <a:r>
            <a:rPr lang="en-US" sz="2400" b="0" dirty="0" smtClean="0">
              <a:latin typeface="Alternate Gothic No3 D" charset="0"/>
              <a:ea typeface="Alternate Gothic No3 D" charset="0"/>
              <a:cs typeface="Alternate Gothic No3 D" charset="0"/>
            </a:rPr>
            <a:t>user</a:t>
          </a:r>
          <a:r>
            <a:rPr lang="en-US" sz="2400" b="0" baseline="0" dirty="0" smtClean="0">
              <a:latin typeface="Alternate Gothic No3 D" charset="0"/>
              <a:ea typeface="Alternate Gothic No3 D" charset="0"/>
              <a:cs typeface="Alternate Gothic No3 D" charset="0"/>
            </a:rPr>
            <a:t> base</a:t>
          </a:r>
          <a:endParaRPr lang="en-US" sz="2400" b="0" dirty="0">
            <a:latin typeface="Alternate Gothic No3 D" charset="0"/>
            <a:ea typeface="Alternate Gothic No3 D" charset="0"/>
            <a:cs typeface="Alternate Gothic No3 D" charset="0"/>
          </a:endParaRPr>
        </a:p>
      </dgm:t>
    </dgm:pt>
    <dgm:pt modelId="{54A94896-6DD5-2747-9F6A-F6B12D8F36FD}" type="parTrans" cxnId="{C9624AD9-D43E-BE4C-A589-AC529B958DA6}">
      <dgm:prSet/>
      <dgm:spPr/>
      <dgm:t>
        <a:bodyPr/>
        <a:lstStyle/>
        <a:p>
          <a:endParaRPr lang="en-US" sz="2000"/>
        </a:p>
      </dgm:t>
    </dgm:pt>
    <dgm:pt modelId="{468472CE-9016-674D-9C40-C763CD19612B}" type="sibTrans" cxnId="{C9624AD9-D43E-BE4C-A589-AC529B958DA6}">
      <dgm:prSet/>
      <dgm:spPr/>
      <dgm:t>
        <a:bodyPr/>
        <a:lstStyle/>
        <a:p>
          <a:endParaRPr lang="en-US" sz="2000"/>
        </a:p>
      </dgm:t>
    </dgm:pt>
    <dgm:pt modelId="{037DFE18-2E7B-4745-AFB0-2FF5D33EB196}" type="pres">
      <dgm:prSet presAssocID="{CC002028-97FC-C247-BFA0-AEEB88FB6276}" presName="Name0" presStyleCnt="0">
        <dgm:presLayoutVars>
          <dgm:dir/>
          <dgm:animLvl val="lvl"/>
          <dgm:resizeHandles val="exact"/>
        </dgm:presLayoutVars>
      </dgm:prSet>
      <dgm:spPr/>
    </dgm:pt>
    <dgm:pt modelId="{8F1540D7-3422-744F-BF4C-A4989C0983F3}" type="pres">
      <dgm:prSet presAssocID="{7AA9E033-BF89-A14B-8777-A226CB4A3BA8}" presName="Name8" presStyleCnt="0"/>
      <dgm:spPr/>
    </dgm:pt>
    <dgm:pt modelId="{E5B44E95-7FDE-8542-A6AB-A9FE1D48D7AB}" type="pres">
      <dgm:prSet presAssocID="{7AA9E033-BF89-A14B-8777-A226CB4A3BA8}" presName="level" presStyleLbl="node1" presStyleIdx="0" presStyleCnt="3">
        <dgm:presLayoutVars>
          <dgm:chMax val="1"/>
          <dgm:bulletEnabled val="1"/>
        </dgm:presLayoutVars>
      </dgm:prSet>
      <dgm:spPr/>
      <dgm:t>
        <a:bodyPr/>
        <a:lstStyle/>
        <a:p>
          <a:endParaRPr lang="en-US"/>
        </a:p>
      </dgm:t>
    </dgm:pt>
    <dgm:pt modelId="{CE1C1F6E-D44A-4841-80D3-99884C2426F7}" type="pres">
      <dgm:prSet presAssocID="{7AA9E033-BF89-A14B-8777-A226CB4A3BA8}" presName="levelTx" presStyleLbl="revTx" presStyleIdx="0" presStyleCnt="0">
        <dgm:presLayoutVars>
          <dgm:chMax val="1"/>
          <dgm:bulletEnabled val="1"/>
        </dgm:presLayoutVars>
      </dgm:prSet>
      <dgm:spPr/>
      <dgm:t>
        <a:bodyPr/>
        <a:lstStyle/>
        <a:p>
          <a:endParaRPr lang="en-US"/>
        </a:p>
      </dgm:t>
    </dgm:pt>
    <dgm:pt modelId="{CFA29EB0-29C2-4B41-815C-A46F0A513090}" type="pres">
      <dgm:prSet presAssocID="{F526E2A9-DB36-3742-9949-E8A2D4FB4FC4}" presName="Name8" presStyleCnt="0"/>
      <dgm:spPr/>
    </dgm:pt>
    <dgm:pt modelId="{259F3EE4-EBBB-B748-93B8-834030F0AF56}" type="pres">
      <dgm:prSet presAssocID="{F526E2A9-DB36-3742-9949-E8A2D4FB4FC4}" presName="level" presStyleLbl="node1" presStyleIdx="1" presStyleCnt="3">
        <dgm:presLayoutVars>
          <dgm:chMax val="1"/>
          <dgm:bulletEnabled val="1"/>
        </dgm:presLayoutVars>
      </dgm:prSet>
      <dgm:spPr/>
      <dgm:t>
        <a:bodyPr/>
        <a:lstStyle/>
        <a:p>
          <a:endParaRPr lang="en-US"/>
        </a:p>
      </dgm:t>
    </dgm:pt>
    <dgm:pt modelId="{9A0D4D61-6FE8-4245-96C2-6AC1CD35C3BB}" type="pres">
      <dgm:prSet presAssocID="{F526E2A9-DB36-3742-9949-E8A2D4FB4FC4}" presName="levelTx" presStyleLbl="revTx" presStyleIdx="0" presStyleCnt="0">
        <dgm:presLayoutVars>
          <dgm:chMax val="1"/>
          <dgm:bulletEnabled val="1"/>
        </dgm:presLayoutVars>
      </dgm:prSet>
      <dgm:spPr/>
      <dgm:t>
        <a:bodyPr/>
        <a:lstStyle/>
        <a:p>
          <a:endParaRPr lang="en-US"/>
        </a:p>
      </dgm:t>
    </dgm:pt>
    <dgm:pt modelId="{F541D04D-05D1-CE43-B3B4-767C401AFDEA}" type="pres">
      <dgm:prSet presAssocID="{D8875109-D767-E74D-9274-49732AF84EEA}" presName="Name8" presStyleCnt="0"/>
      <dgm:spPr/>
    </dgm:pt>
    <dgm:pt modelId="{62C2500E-08A7-4542-9DE4-77DC270F6165}" type="pres">
      <dgm:prSet presAssocID="{D8875109-D767-E74D-9274-49732AF84EEA}" presName="level" presStyleLbl="node1" presStyleIdx="2" presStyleCnt="3" custScaleX="99516" custLinFactNeighborX="-56" custLinFactNeighborY="-1648">
        <dgm:presLayoutVars>
          <dgm:chMax val="1"/>
          <dgm:bulletEnabled val="1"/>
        </dgm:presLayoutVars>
      </dgm:prSet>
      <dgm:spPr/>
      <dgm:t>
        <a:bodyPr/>
        <a:lstStyle/>
        <a:p>
          <a:endParaRPr lang="en-US"/>
        </a:p>
      </dgm:t>
    </dgm:pt>
    <dgm:pt modelId="{3AAF840E-3746-EE47-B084-886B2534C900}" type="pres">
      <dgm:prSet presAssocID="{D8875109-D767-E74D-9274-49732AF84EEA}" presName="levelTx" presStyleLbl="revTx" presStyleIdx="0" presStyleCnt="0">
        <dgm:presLayoutVars>
          <dgm:chMax val="1"/>
          <dgm:bulletEnabled val="1"/>
        </dgm:presLayoutVars>
      </dgm:prSet>
      <dgm:spPr/>
      <dgm:t>
        <a:bodyPr/>
        <a:lstStyle/>
        <a:p>
          <a:endParaRPr lang="en-US"/>
        </a:p>
      </dgm:t>
    </dgm:pt>
  </dgm:ptLst>
  <dgm:cxnLst>
    <dgm:cxn modelId="{0C5AD2CF-6708-7244-8BB7-FB9528ACEBC0}" srcId="{CC002028-97FC-C247-BFA0-AEEB88FB6276}" destId="{F526E2A9-DB36-3742-9949-E8A2D4FB4FC4}" srcOrd="1" destOrd="0" parTransId="{378E8C7C-F01B-D049-9CEC-CBC1458E3A20}" sibTransId="{E1218C00-C636-074A-8681-4C16E96D0704}"/>
    <dgm:cxn modelId="{6C0BD60A-DB19-0D44-B6C7-CF63D01913C0}" type="presOf" srcId="{7AA9E033-BF89-A14B-8777-A226CB4A3BA8}" destId="{CE1C1F6E-D44A-4841-80D3-99884C2426F7}" srcOrd="1" destOrd="0" presId="urn:microsoft.com/office/officeart/2005/8/layout/pyramid1"/>
    <dgm:cxn modelId="{C9624AD9-D43E-BE4C-A589-AC529B958DA6}" srcId="{CC002028-97FC-C247-BFA0-AEEB88FB6276}" destId="{7AA9E033-BF89-A14B-8777-A226CB4A3BA8}" srcOrd="0" destOrd="0" parTransId="{54A94896-6DD5-2747-9F6A-F6B12D8F36FD}" sibTransId="{468472CE-9016-674D-9C40-C763CD19612B}"/>
    <dgm:cxn modelId="{E2830D79-B44E-1743-93DA-38BE80468234}" type="presOf" srcId="{7AA9E033-BF89-A14B-8777-A226CB4A3BA8}" destId="{E5B44E95-7FDE-8542-A6AB-A9FE1D48D7AB}" srcOrd="0" destOrd="0" presId="urn:microsoft.com/office/officeart/2005/8/layout/pyramid1"/>
    <dgm:cxn modelId="{B2BB5589-247D-DA4B-A33E-D4B2795B9F39}" srcId="{CC002028-97FC-C247-BFA0-AEEB88FB6276}" destId="{D8875109-D767-E74D-9274-49732AF84EEA}" srcOrd="2" destOrd="0" parTransId="{E9F01390-F04F-2442-80AF-7E82AF470233}" sibTransId="{1DB3D01E-AB79-3D4A-80A7-D74120A0CC6F}"/>
    <dgm:cxn modelId="{3AD5A080-6110-AD40-A7E8-039DB05AF4C9}" type="presOf" srcId="{F526E2A9-DB36-3742-9949-E8A2D4FB4FC4}" destId="{259F3EE4-EBBB-B748-93B8-834030F0AF56}" srcOrd="0" destOrd="0" presId="urn:microsoft.com/office/officeart/2005/8/layout/pyramid1"/>
    <dgm:cxn modelId="{F7D98DFF-0906-704F-B62B-FDAEE1A449C5}" type="presOf" srcId="{D8875109-D767-E74D-9274-49732AF84EEA}" destId="{3AAF840E-3746-EE47-B084-886B2534C900}" srcOrd="1" destOrd="0" presId="urn:microsoft.com/office/officeart/2005/8/layout/pyramid1"/>
    <dgm:cxn modelId="{611A37CF-75B1-2447-98A5-12DD202141A6}" type="presOf" srcId="{F526E2A9-DB36-3742-9949-E8A2D4FB4FC4}" destId="{9A0D4D61-6FE8-4245-96C2-6AC1CD35C3BB}" srcOrd="1" destOrd="0" presId="urn:microsoft.com/office/officeart/2005/8/layout/pyramid1"/>
    <dgm:cxn modelId="{4B49284A-2F65-FC4E-A2ED-568E2C83BB5B}" type="presOf" srcId="{D8875109-D767-E74D-9274-49732AF84EEA}" destId="{62C2500E-08A7-4542-9DE4-77DC270F6165}" srcOrd="0" destOrd="0" presId="urn:microsoft.com/office/officeart/2005/8/layout/pyramid1"/>
    <dgm:cxn modelId="{9224EAEF-61EF-B242-A089-24D4E95EEC3C}" type="presOf" srcId="{CC002028-97FC-C247-BFA0-AEEB88FB6276}" destId="{037DFE18-2E7B-4745-AFB0-2FF5D33EB196}" srcOrd="0" destOrd="0" presId="urn:microsoft.com/office/officeart/2005/8/layout/pyramid1"/>
    <dgm:cxn modelId="{695310D6-8F11-CD4C-9069-F39F915A5516}" type="presParOf" srcId="{037DFE18-2E7B-4745-AFB0-2FF5D33EB196}" destId="{8F1540D7-3422-744F-BF4C-A4989C0983F3}" srcOrd="0" destOrd="0" presId="urn:microsoft.com/office/officeart/2005/8/layout/pyramid1"/>
    <dgm:cxn modelId="{366E2B26-8486-254E-9619-BFD8337B04A3}" type="presParOf" srcId="{8F1540D7-3422-744F-BF4C-A4989C0983F3}" destId="{E5B44E95-7FDE-8542-A6AB-A9FE1D48D7AB}" srcOrd="0" destOrd="0" presId="urn:microsoft.com/office/officeart/2005/8/layout/pyramid1"/>
    <dgm:cxn modelId="{F21BEFF7-4D21-C243-AED8-6418A59D0B94}" type="presParOf" srcId="{8F1540D7-3422-744F-BF4C-A4989C0983F3}" destId="{CE1C1F6E-D44A-4841-80D3-99884C2426F7}" srcOrd="1" destOrd="0" presId="urn:microsoft.com/office/officeart/2005/8/layout/pyramid1"/>
    <dgm:cxn modelId="{29FDB6E0-8ACC-2542-9A12-EE7533D5E189}" type="presParOf" srcId="{037DFE18-2E7B-4745-AFB0-2FF5D33EB196}" destId="{CFA29EB0-29C2-4B41-815C-A46F0A513090}" srcOrd="1" destOrd="0" presId="urn:microsoft.com/office/officeart/2005/8/layout/pyramid1"/>
    <dgm:cxn modelId="{802DAB7D-01FD-C24E-B988-84301ED88093}" type="presParOf" srcId="{CFA29EB0-29C2-4B41-815C-A46F0A513090}" destId="{259F3EE4-EBBB-B748-93B8-834030F0AF56}" srcOrd="0" destOrd="0" presId="urn:microsoft.com/office/officeart/2005/8/layout/pyramid1"/>
    <dgm:cxn modelId="{F1561419-7C1D-B74C-B158-81BC6847C21C}" type="presParOf" srcId="{CFA29EB0-29C2-4B41-815C-A46F0A513090}" destId="{9A0D4D61-6FE8-4245-96C2-6AC1CD35C3BB}" srcOrd="1" destOrd="0" presId="urn:microsoft.com/office/officeart/2005/8/layout/pyramid1"/>
    <dgm:cxn modelId="{83EF8D28-EC14-4E42-BE40-0FE056E5D71A}" type="presParOf" srcId="{037DFE18-2E7B-4745-AFB0-2FF5D33EB196}" destId="{F541D04D-05D1-CE43-B3B4-767C401AFDEA}" srcOrd="2" destOrd="0" presId="urn:microsoft.com/office/officeart/2005/8/layout/pyramid1"/>
    <dgm:cxn modelId="{CBE18070-CBC2-B94E-92FE-91305751CB9F}" type="presParOf" srcId="{F541D04D-05D1-CE43-B3B4-767C401AFDEA}" destId="{62C2500E-08A7-4542-9DE4-77DC270F6165}" srcOrd="0" destOrd="0" presId="urn:microsoft.com/office/officeart/2005/8/layout/pyramid1"/>
    <dgm:cxn modelId="{B17FF45C-A077-1D44-99BD-94E6E31A3EC3}" type="presParOf" srcId="{F541D04D-05D1-CE43-B3B4-767C401AFDEA}" destId="{3AAF840E-3746-EE47-B084-886B2534C900}"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44E95-7FDE-8542-A6AB-A9FE1D48D7AB}">
      <dsp:nvSpPr>
        <dsp:cNvPr id="0" name=""/>
        <dsp:cNvSpPr/>
      </dsp:nvSpPr>
      <dsp:spPr>
        <a:xfrm>
          <a:off x="1638611" y="0"/>
          <a:ext cx="1638611" cy="1123346"/>
        </a:xfrm>
        <a:prstGeom prst="trapezoid">
          <a:avLst>
            <a:gd name="adj" fmla="val 72934"/>
          </a:avLst>
        </a:prstGeom>
        <a:solidFill>
          <a:srgbClr val="89ADD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b="0" kern="1200" dirty="0" smtClean="0">
            <a:latin typeface="Alternate Gothic No3 D" charset="0"/>
            <a:ea typeface="Alternate Gothic No3 D" charset="0"/>
            <a:cs typeface="Alternate Gothic No3 D" charset="0"/>
          </a:endParaRPr>
        </a:p>
        <a:p>
          <a:pPr lvl="0" algn="ctr" defTabSz="1066800">
            <a:lnSpc>
              <a:spcPct val="90000"/>
            </a:lnSpc>
            <a:spcBef>
              <a:spcPct val="0"/>
            </a:spcBef>
            <a:spcAft>
              <a:spcPct val="35000"/>
            </a:spcAft>
          </a:pPr>
          <a:r>
            <a:rPr lang="en-US" sz="2400" b="0" kern="1200" dirty="0" smtClean="0">
              <a:latin typeface="Alternate Gothic No3 D" charset="0"/>
              <a:ea typeface="Alternate Gothic No3 D" charset="0"/>
              <a:cs typeface="Alternate Gothic No3 D" charset="0"/>
            </a:rPr>
            <a:t>FlexIt</a:t>
          </a:r>
          <a:br>
            <a:rPr lang="en-US" sz="2400" b="0" kern="1200" dirty="0" smtClean="0">
              <a:latin typeface="Alternate Gothic No3 D" charset="0"/>
              <a:ea typeface="Alternate Gothic No3 D" charset="0"/>
              <a:cs typeface="Alternate Gothic No3 D" charset="0"/>
            </a:rPr>
          </a:br>
          <a:r>
            <a:rPr lang="en-US" sz="2400" b="0" kern="1200" dirty="0" smtClean="0">
              <a:latin typeface="Alternate Gothic No3 D" charset="0"/>
              <a:ea typeface="Alternate Gothic No3 D" charset="0"/>
              <a:cs typeface="Alternate Gothic No3 D" charset="0"/>
            </a:rPr>
            <a:t>user</a:t>
          </a:r>
          <a:r>
            <a:rPr lang="en-US" sz="2400" b="0" kern="1200" baseline="0" dirty="0" smtClean="0">
              <a:latin typeface="Alternate Gothic No3 D" charset="0"/>
              <a:ea typeface="Alternate Gothic No3 D" charset="0"/>
              <a:cs typeface="Alternate Gothic No3 D" charset="0"/>
            </a:rPr>
            <a:t> base</a:t>
          </a:r>
          <a:endParaRPr lang="en-US" sz="2400" b="0" kern="1200" dirty="0">
            <a:latin typeface="Alternate Gothic No3 D" charset="0"/>
            <a:ea typeface="Alternate Gothic No3 D" charset="0"/>
            <a:cs typeface="Alternate Gothic No3 D" charset="0"/>
          </a:endParaRPr>
        </a:p>
      </dsp:txBody>
      <dsp:txXfrm>
        <a:off x="1638611" y="0"/>
        <a:ext cx="1638611" cy="1123346"/>
      </dsp:txXfrm>
    </dsp:sp>
    <dsp:sp modelId="{259F3EE4-EBBB-B748-93B8-834030F0AF56}">
      <dsp:nvSpPr>
        <dsp:cNvPr id="0" name=""/>
        <dsp:cNvSpPr/>
      </dsp:nvSpPr>
      <dsp:spPr>
        <a:xfrm>
          <a:off x="819305" y="1123346"/>
          <a:ext cx="3277223" cy="1123346"/>
        </a:xfrm>
        <a:prstGeom prst="trapezoid">
          <a:avLst>
            <a:gd name="adj" fmla="val 72934"/>
          </a:avLst>
        </a:prstGeom>
        <a:solidFill>
          <a:srgbClr val="6680B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kern="1200" dirty="0" smtClean="0">
              <a:solidFill>
                <a:schemeClr val="bg1"/>
              </a:solidFill>
              <a:latin typeface="Alternate Gothic No3 D" charset="0"/>
              <a:ea typeface="Alternate Gothic No3 D" charset="0"/>
              <a:cs typeface="Alternate Gothic No3 D" charset="0"/>
            </a:rPr>
            <a:t>Adults</a:t>
          </a:r>
          <a:r>
            <a:rPr lang="en-US" sz="2400" b="0" kern="1200" baseline="0" dirty="0" smtClean="0">
              <a:solidFill>
                <a:schemeClr val="bg1"/>
              </a:solidFill>
              <a:latin typeface="Alternate Gothic No3 D" charset="0"/>
              <a:ea typeface="Alternate Gothic No3 D" charset="0"/>
              <a:cs typeface="Alternate Gothic No3 D" charset="0"/>
            </a:rPr>
            <a:t> who work out</a:t>
          </a:r>
        </a:p>
        <a:p>
          <a:pPr lvl="0" algn="ctr" defTabSz="1066800">
            <a:lnSpc>
              <a:spcPct val="90000"/>
            </a:lnSpc>
            <a:spcBef>
              <a:spcPct val="0"/>
            </a:spcBef>
            <a:spcAft>
              <a:spcPct val="35000"/>
            </a:spcAft>
          </a:pPr>
          <a:r>
            <a:rPr lang="en-US" sz="2400" b="0" kern="1200" baseline="0" dirty="0" smtClean="0">
              <a:solidFill>
                <a:schemeClr val="bg1"/>
              </a:solidFill>
              <a:latin typeface="Alternate Gothic No3 D" charset="0"/>
              <a:ea typeface="Alternate Gothic No3 D" charset="0"/>
              <a:cs typeface="Alternate Gothic No3 D" charset="0"/>
            </a:rPr>
            <a:t>1-2x / week</a:t>
          </a:r>
          <a:endParaRPr lang="en-US" sz="2400" b="0" kern="1200" dirty="0">
            <a:solidFill>
              <a:schemeClr val="bg1"/>
            </a:solidFill>
            <a:latin typeface="Alternate Gothic No3 D" charset="0"/>
            <a:ea typeface="Alternate Gothic No3 D" charset="0"/>
            <a:cs typeface="Alternate Gothic No3 D" charset="0"/>
          </a:endParaRPr>
        </a:p>
      </dsp:txBody>
      <dsp:txXfrm>
        <a:off x="1392819" y="1123346"/>
        <a:ext cx="2130195" cy="1123346"/>
      </dsp:txXfrm>
    </dsp:sp>
    <dsp:sp modelId="{62C2500E-08A7-4542-9DE4-77DC270F6165}">
      <dsp:nvSpPr>
        <dsp:cNvPr id="0" name=""/>
        <dsp:cNvSpPr/>
      </dsp:nvSpPr>
      <dsp:spPr>
        <a:xfrm>
          <a:off x="9143" y="2228180"/>
          <a:ext cx="4892042" cy="1123346"/>
        </a:xfrm>
        <a:prstGeom prst="trapezoid">
          <a:avLst>
            <a:gd name="adj" fmla="val 72934"/>
          </a:avLst>
        </a:prstGeom>
        <a:solidFill>
          <a:srgbClr val="05148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0" kern="1200" dirty="0" smtClean="0">
              <a:solidFill>
                <a:schemeClr val="bg1"/>
              </a:solidFill>
              <a:latin typeface="Alternate Gothic No3 D" charset="0"/>
              <a:ea typeface="Alternate Gothic No3 D" charset="0"/>
              <a:cs typeface="Alternate Gothic No3 D" charset="0"/>
            </a:rPr>
            <a:t>US population </a:t>
          </a:r>
          <a:endParaRPr lang="en-US" sz="2400" b="0" kern="1200" dirty="0">
            <a:solidFill>
              <a:schemeClr val="bg1"/>
            </a:solidFill>
            <a:latin typeface="Alternate Gothic No3 D" charset="0"/>
            <a:ea typeface="Alternate Gothic No3 D" charset="0"/>
            <a:cs typeface="Alternate Gothic No3 D" charset="0"/>
          </a:endParaRPr>
        </a:p>
      </dsp:txBody>
      <dsp:txXfrm>
        <a:off x="865250" y="2228180"/>
        <a:ext cx="3179827" cy="112334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1582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22761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Add personal training sessions here</a:t>
            </a:r>
            <a:endParaRPr dirty="0"/>
          </a:p>
          <a:p>
            <a:pPr marL="0" lvl="0" indent="0" rtl="0">
              <a:spcBef>
                <a:spcPts val="0"/>
              </a:spcBef>
              <a:spcAft>
                <a:spcPts val="0"/>
              </a:spcAft>
              <a:buNone/>
            </a:pPr>
            <a:endParaRPr dirty="0"/>
          </a:p>
        </p:txBody>
      </p:sp>
    </p:spTree>
    <p:extLst>
      <p:ext uri="{BB962C8B-B14F-4D97-AF65-F5344CB8AC3E}">
        <p14:creationId xmlns:p14="http://schemas.microsoft.com/office/powerpoint/2010/main" val="1958688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endParaRPr dirty="0"/>
          </a:p>
        </p:txBody>
      </p:sp>
    </p:spTree>
    <p:extLst>
      <p:ext uri="{BB962C8B-B14F-4D97-AF65-F5344CB8AC3E}">
        <p14:creationId xmlns:p14="http://schemas.microsoft.com/office/powerpoint/2010/main" val="90526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Let’s clean slides 13-15 up once the model is done</a:t>
            </a:r>
          </a:p>
          <a:p>
            <a:pPr marL="0" lvl="0" indent="0" rtl="0">
              <a:spcBef>
                <a:spcPts val="0"/>
              </a:spcBef>
              <a:spcAft>
                <a:spcPts val="0"/>
              </a:spcAft>
              <a:buNone/>
            </a:pPr>
            <a:endParaRPr lang="en-US" dirty="0" smtClean="0"/>
          </a:p>
          <a:p>
            <a:pPr marL="0" lvl="0" indent="0" rtl="0">
              <a:spcBef>
                <a:spcPts val="0"/>
              </a:spcBef>
              <a:spcAft>
                <a:spcPts val="0"/>
              </a:spcAft>
              <a:buNone/>
            </a:pPr>
            <a:r>
              <a:rPr lang="en" dirty="0" smtClean="0"/>
              <a:t>Based </a:t>
            </a:r>
            <a:r>
              <a:rPr lang="en" dirty="0"/>
              <a:t>on </a:t>
            </a:r>
            <a:r>
              <a:rPr lang="en" dirty="0" smtClean="0"/>
              <a:t>experience</a:t>
            </a:r>
            <a:endParaRPr lang="en-US" dirty="0" smtClean="0"/>
          </a:p>
          <a:p>
            <a:pPr marL="0" lvl="0" indent="0" rtl="0">
              <a:spcBef>
                <a:spcPts val="0"/>
              </a:spcBef>
              <a:spcAft>
                <a:spcPts val="0"/>
              </a:spcAft>
              <a:buNone/>
            </a:pPr>
            <a:endParaRPr dirty="0"/>
          </a:p>
        </p:txBody>
      </p:sp>
    </p:spTree>
    <p:extLst>
      <p:ext uri="{BB962C8B-B14F-4D97-AF65-F5344CB8AC3E}">
        <p14:creationId xmlns:p14="http://schemas.microsoft.com/office/powerpoint/2010/main" val="198186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endParaRPr dirty="0"/>
          </a:p>
        </p:txBody>
      </p:sp>
    </p:spTree>
    <p:extLst>
      <p:ext uri="{BB962C8B-B14F-4D97-AF65-F5344CB8AC3E}">
        <p14:creationId xmlns:p14="http://schemas.microsoft.com/office/powerpoint/2010/main" val="80888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16471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44152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74569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$1M raise, $2M qualifying event, $4.5M cap</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20% discount, 6% interest, 2-year maturity</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Clr>
                <a:schemeClr val="dk1"/>
              </a:buClr>
              <a:buSzPts val="1100"/>
              <a:buFont typeface="Arial"/>
              <a:buNone/>
            </a:pPr>
            <a:r>
              <a:rPr lang="en" sz="1800" b="1" dirty="0">
                <a:solidFill>
                  <a:srgbClr val="000080"/>
                </a:solidFill>
                <a:latin typeface="Montserrat"/>
                <a:ea typeface="Montserrat"/>
                <a:cs typeface="Montserrat"/>
                <a:sym typeface="Montserrat"/>
              </a:rPr>
              <a:t>Safe-Note</a:t>
            </a:r>
            <a:endParaRPr sz="1800" b="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200" b="1" i="1" dirty="0">
                <a:solidFill>
                  <a:srgbClr val="000080"/>
                </a:solidFill>
                <a:latin typeface="Montserrat"/>
                <a:ea typeface="Montserrat"/>
                <a:cs typeface="Montserrat"/>
                <a:sym typeface="Montserrat"/>
              </a:rPr>
              <a:t>$1.8M cap</a:t>
            </a:r>
            <a:endParaRPr sz="1200" b="1" i="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800" b="1" i="1" dirty="0">
                <a:solidFill>
                  <a:srgbClr val="000080"/>
                </a:solidFill>
                <a:latin typeface="Montserrat"/>
                <a:ea typeface="Montserrat"/>
                <a:cs typeface="Montserrat"/>
                <a:sym typeface="Montserrat"/>
              </a:rPr>
              <a:t>20% discount, 6% interest, 2-year maturity</a:t>
            </a:r>
            <a:endParaRPr sz="800" b="1" i="1" dirty="0">
              <a:solidFill>
                <a:srgbClr val="000080"/>
              </a:solidFill>
              <a:latin typeface="Montserrat"/>
              <a:ea typeface="Montserrat"/>
              <a:cs typeface="Montserrat"/>
              <a:sym typeface="Montserrat"/>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621493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253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a:p>
            <a:pPr marL="158750" indent="0">
              <a:buNone/>
            </a:pPr>
            <a:endParaRPr lang="en-US" sz="1600" baseline="0" dirty="0" smtClean="0"/>
          </a:p>
        </p:txBody>
      </p:sp>
    </p:spTree>
    <p:extLst>
      <p:ext uri="{BB962C8B-B14F-4D97-AF65-F5344CB8AC3E}">
        <p14:creationId xmlns:p14="http://schemas.microsoft.com/office/powerpoint/2010/main" val="1792469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5893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34834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Club Industry Future Gyms Report </a:t>
            </a:r>
            <a:endParaRPr/>
          </a:p>
        </p:txBody>
      </p:sp>
    </p:spTree>
    <p:extLst>
      <p:ext uri="{BB962C8B-B14F-4D97-AF65-F5344CB8AC3E}">
        <p14:creationId xmlns:p14="http://schemas.microsoft.com/office/powerpoint/2010/main" val="4089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a:p>
            <a:pPr marL="158750" indent="0">
              <a:buNone/>
            </a:pPr>
            <a:endParaRPr lang="en-US" sz="1600" baseline="0" dirty="0" smtClean="0"/>
          </a:p>
        </p:txBody>
      </p:sp>
    </p:spTree>
    <p:extLst>
      <p:ext uri="{BB962C8B-B14F-4D97-AF65-F5344CB8AC3E}">
        <p14:creationId xmlns:p14="http://schemas.microsoft.com/office/powerpoint/2010/main" val="417210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endParaRPr dirty="0"/>
          </a:p>
        </p:txBody>
      </p:sp>
    </p:spTree>
    <p:extLst>
      <p:ext uri="{BB962C8B-B14F-4D97-AF65-F5344CB8AC3E}">
        <p14:creationId xmlns:p14="http://schemas.microsoft.com/office/powerpoint/2010/main" val="1374150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endParaRPr dirty="0"/>
          </a:p>
        </p:txBody>
      </p:sp>
    </p:spTree>
    <p:extLst>
      <p:ext uri="{BB962C8B-B14F-4D97-AF65-F5344CB8AC3E}">
        <p14:creationId xmlns:p14="http://schemas.microsoft.com/office/powerpoint/2010/main" val="89117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endParaRPr dirty="0"/>
          </a:p>
        </p:txBody>
      </p:sp>
    </p:spTree>
    <p:extLst>
      <p:ext uri="{BB962C8B-B14F-4D97-AF65-F5344CB8AC3E}">
        <p14:creationId xmlns:p14="http://schemas.microsoft.com/office/powerpoint/2010/main" val="183885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tuurnup.com" TargetMode="External"/><Relationship Id="rId4" Type="http://schemas.openxmlformats.org/officeDocument/2006/relationships/hyperlink" Target="http://www.tuurnup.com" TargetMode="External"/><Relationship Id="rId5" Type="http://schemas.openxmlformats.org/officeDocument/2006/relationships/image" Target="../media/image1.tiff"/><Relationship Id="rId6"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png"/><Relationship Id="rId9" Type="http://schemas.openxmlformats.org/officeDocument/2006/relationships/comments" Target="../comments/comment10.xml"/><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comments" Target="../comments/comment11.xm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jp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comments" Target="../comments/comment12.xml"/><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jpg"/><Relationship Id="rId10"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0.jpg"/><Relationship Id="rId5" Type="http://schemas.openxmlformats.org/officeDocument/2006/relationships/image" Target="../media/image41.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0.jp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comments" Target="../comments/comment13.xm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comments" Target="../comments/comment14.xm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omments" Target="../comments/comment3.xm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comments" Target="../comments/comment4.xm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omments" Target="../comments/comment5.xm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comments" Target="../comments/comment7.xm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comments" Target="../comments/comment8.xm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comments" Target="../comments/comment9.xm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808950" y="3158450"/>
            <a:ext cx="3869167" cy="575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smtClean="0">
                <a:solidFill>
                  <a:schemeClr val="bg1"/>
                </a:solidFill>
                <a:latin typeface="Nexa Bold" charset="0"/>
                <a:ea typeface="Nexa Bold" charset="0"/>
                <a:cs typeface="Nexa Bold" charset="0"/>
                <a:sym typeface="Montserrat"/>
              </a:rPr>
              <a:t>WHEREVER, WHENEVER</a:t>
            </a:r>
            <a:endParaRPr sz="2000" dirty="0">
              <a:solidFill>
                <a:schemeClr val="bg1"/>
              </a:solidFill>
              <a:latin typeface="Nexa Bold" charset="0"/>
              <a:ea typeface="Nexa Bold" charset="0"/>
              <a:cs typeface="Nexa Bold" charset="0"/>
              <a:sym typeface="Montserrat"/>
            </a:endParaRPr>
          </a:p>
        </p:txBody>
      </p:sp>
      <p:sp>
        <p:nvSpPr>
          <p:cNvPr id="55" name="Shape 55"/>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1</a:t>
            </a:fld>
            <a:endParaRPr dirty="0">
              <a:latin typeface="Montserrat"/>
              <a:ea typeface="Montserrat"/>
              <a:cs typeface="Montserrat"/>
              <a:sym typeface="Montserrat"/>
            </a:endParaRPr>
          </a:p>
        </p:txBody>
      </p:sp>
      <p:sp>
        <p:nvSpPr>
          <p:cNvPr id="56" name="Shape 56"/>
          <p:cNvSpPr txBox="1">
            <a:spLocks noGrp="1"/>
          </p:cNvSpPr>
          <p:nvPr>
            <p:ph type="ctrTitle"/>
          </p:nvPr>
        </p:nvSpPr>
        <p:spPr>
          <a:xfrm>
            <a:off x="2847788" y="4389025"/>
            <a:ext cx="3448500" cy="66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sz="1000"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 sz="1000" u="sng" dirty="0">
                <a:solidFill>
                  <a:schemeClr val="bg1"/>
                </a:solidFill>
                <a:latin typeface="Gill Sans Light" charset="0"/>
                <a:ea typeface="Gill Sans Light" charset="0"/>
                <a:cs typeface="Gill Sans Light" charset="0"/>
                <a:sym typeface="Montserrat"/>
                <a:hlinkClick r:id="rId3"/>
              </a:rPr>
              <a:t>flexit@flex-it.fit</a:t>
            </a:r>
            <a:endParaRPr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None/>
            </a:pPr>
            <a:r>
              <a:rPr lang="en" sz="1000" u="sng" dirty="0">
                <a:solidFill>
                  <a:schemeClr val="bg1"/>
                </a:solidFill>
                <a:latin typeface="Gill Sans Light" charset="0"/>
                <a:ea typeface="Gill Sans Light" charset="0"/>
                <a:cs typeface="Gill Sans Light" charset="0"/>
                <a:sym typeface="Montserrat"/>
                <a:hlinkClick r:id="rId4"/>
              </a:rPr>
              <a:t>www.flex-it.fit</a:t>
            </a:r>
            <a:endParaRPr sz="600" dirty="0">
              <a:solidFill>
                <a:schemeClr val="bg1"/>
              </a:solidFill>
              <a:latin typeface="Gill Sans Light" charset="0"/>
              <a:ea typeface="Gill Sans Light" charset="0"/>
              <a:cs typeface="Gill Sans Light" charset="0"/>
              <a:sym typeface="Montserrat"/>
            </a:endParaRPr>
          </a:p>
          <a:p>
            <a:pPr marL="0" lvl="0" indent="0">
              <a:spcBef>
                <a:spcPts val="0"/>
              </a:spcBef>
              <a:spcAft>
                <a:spcPts val="0"/>
              </a:spcAft>
              <a:buNone/>
            </a:pPr>
            <a:r>
              <a:rPr lang="en-US" sz="800" dirty="0" smtClean="0">
                <a:solidFill>
                  <a:schemeClr val="bg1"/>
                </a:solidFill>
                <a:latin typeface="Gill Sans Light" charset="0"/>
                <a:ea typeface="Gill Sans Light" charset="0"/>
                <a:cs typeface="Gill Sans Light" charset="0"/>
                <a:sym typeface="Montserrat"/>
              </a:rPr>
              <a:t>Spring </a:t>
            </a:r>
            <a:r>
              <a:rPr lang="en" sz="800" dirty="0" smtClean="0">
                <a:solidFill>
                  <a:schemeClr val="bg1"/>
                </a:solidFill>
                <a:latin typeface="Gill Sans Light" charset="0"/>
                <a:ea typeface="Gill Sans Light" charset="0"/>
                <a:cs typeface="Gill Sans Light" charset="0"/>
                <a:sym typeface="Montserrat"/>
              </a:rPr>
              <a:t>2018</a:t>
            </a:r>
            <a:endParaRPr sz="800" dirty="0">
              <a:solidFill>
                <a:schemeClr val="bg1"/>
              </a:solidFill>
              <a:latin typeface="Gill Sans Light" charset="0"/>
              <a:ea typeface="Gill Sans Light" charset="0"/>
              <a:cs typeface="Gill Sans Light" charset="0"/>
              <a:sym typeface="Montserrat"/>
            </a:endParaRPr>
          </a:p>
          <a:p>
            <a:pPr marL="0" lvl="0" indent="0" rtl="0">
              <a:spcBef>
                <a:spcPts val="0"/>
              </a:spcBef>
              <a:spcAft>
                <a:spcPts val="0"/>
              </a:spcAft>
              <a:buClr>
                <a:schemeClr val="dk1"/>
              </a:buClr>
              <a:buSzPts val="1100"/>
              <a:buFont typeface="Arial"/>
              <a:buNone/>
            </a:pPr>
            <a:r>
              <a:rPr lang="en" sz="600" dirty="0">
                <a:solidFill>
                  <a:schemeClr val="bg1"/>
                </a:solidFill>
                <a:latin typeface="Gill Sans Light" charset="0"/>
                <a:ea typeface="Gill Sans Light" charset="0"/>
                <a:cs typeface="Gill Sans Light" charset="0"/>
                <a:sym typeface="Montserrat"/>
              </a:rPr>
              <a:t>Confidential &amp; Proprietary</a:t>
            </a:r>
            <a:endParaRPr sz="800" dirty="0">
              <a:solidFill>
                <a:schemeClr val="bg1"/>
              </a:solidFill>
              <a:latin typeface="Gill Sans Light" charset="0"/>
              <a:ea typeface="Gill Sans Light" charset="0"/>
              <a:cs typeface="Gill Sans Light" charset="0"/>
              <a:sym typeface="Montserrat"/>
            </a:endParaRPr>
          </a:p>
        </p:txBody>
      </p:sp>
      <p:pic>
        <p:nvPicPr>
          <p:cNvPr id="4" name="Picture 3"/>
          <p:cNvPicPr>
            <a:picLocks noChangeAspect="1"/>
          </p:cNvPicPr>
          <p:nvPr/>
        </p:nvPicPr>
        <p:blipFill>
          <a:blip r:embed="rId5"/>
          <a:stretch>
            <a:fillRect/>
          </a:stretch>
        </p:blipFill>
        <p:spPr>
          <a:xfrm>
            <a:off x="619150" y="1620241"/>
            <a:ext cx="7922302" cy="883671"/>
          </a:xfrm>
          <a:prstGeom prst="rect">
            <a:avLst/>
          </a:prstGeom>
        </p:spPr>
      </p:pic>
    </p:spTree>
    <p:extLst>
      <p:ext uri="{BB962C8B-B14F-4D97-AF65-F5344CB8AC3E}">
        <p14:creationId xmlns:p14="http://schemas.microsoft.com/office/powerpoint/2010/main" val="33011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71" name="Picture 70"/>
          <p:cNvPicPr>
            <a:picLocks noChangeAspect="1"/>
          </p:cNvPicPr>
          <p:nvPr/>
        </p:nvPicPr>
        <p:blipFill rotWithShape="1">
          <a:blip r:embed="rId3"/>
          <a:srcRect t="10710" r="642" b="6073"/>
          <a:stretch/>
        </p:blipFill>
        <p:spPr>
          <a:xfrm flipH="1">
            <a:off x="0" y="0"/>
            <a:ext cx="9159498" cy="5143500"/>
          </a:xfrm>
          <a:prstGeom prst="rect">
            <a:avLst/>
          </a:prstGeom>
        </p:spPr>
      </p:pic>
      <p:sp>
        <p:nvSpPr>
          <p:cNvPr id="120" name="Shape 120"/>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10</a:t>
            </a:fld>
            <a:endParaRPr dirty="0">
              <a:latin typeface="Montserrat"/>
              <a:ea typeface="Montserrat"/>
              <a:cs typeface="Montserrat"/>
              <a:sym typeface="Montserrat"/>
            </a:endParaRPr>
          </a:p>
        </p:txBody>
      </p:sp>
      <p:sp>
        <p:nvSpPr>
          <p:cNvPr id="2" name="TextBox 1"/>
          <p:cNvSpPr txBox="1"/>
          <p:nvPr/>
        </p:nvSpPr>
        <p:spPr>
          <a:xfrm>
            <a:off x="603756" y="-1645920"/>
            <a:ext cx="1813317" cy="338554"/>
          </a:xfrm>
          <a:prstGeom prst="rect">
            <a:avLst/>
          </a:prstGeom>
          <a:noFill/>
        </p:spPr>
        <p:txBody>
          <a:bodyPr wrap="none" rtlCol="0">
            <a:spAutoFit/>
          </a:bodyPr>
          <a:lstStyle/>
          <a:p>
            <a:r>
              <a:rPr lang="en-US" sz="1600" b="1" u="sng" dirty="0" smtClean="0">
                <a:solidFill>
                  <a:srgbClr val="000080"/>
                </a:solidFill>
                <a:latin typeface="MuseoSans" charset="0"/>
                <a:ea typeface="MuseoSans" charset="0"/>
                <a:cs typeface="MuseoSans" charset="0"/>
              </a:rPr>
              <a:t>Benefits To Gyms</a:t>
            </a:r>
            <a:endParaRPr lang="en-US" sz="1600" b="1" u="sng" dirty="0">
              <a:solidFill>
                <a:srgbClr val="000080"/>
              </a:solidFill>
              <a:latin typeface="MuseoSans" charset="0"/>
              <a:ea typeface="MuseoSans" charset="0"/>
              <a:cs typeface="MuseoSans" charset="0"/>
            </a:endParaRPr>
          </a:p>
        </p:txBody>
      </p:sp>
      <p:grpSp>
        <p:nvGrpSpPr>
          <p:cNvPr id="59" name="Group 58"/>
          <p:cNvGrpSpPr/>
          <p:nvPr/>
        </p:nvGrpSpPr>
        <p:grpSpPr>
          <a:xfrm>
            <a:off x="4270460" y="178583"/>
            <a:ext cx="4464446" cy="4548256"/>
            <a:chOff x="3545860" y="142613"/>
            <a:chExt cx="4464446" cy="4548256"/>
          </a:xfrm>
        </p:grpSpPr>
        <p:sp>
          <p:nvSpPr>
            <p:cNvPr id="122" name="Shape 122"/>
            <p:cNvSpPr txBox="1"/>
            <p:nvPr/>
          </p:nvSpPr>
          <p:spPr>
            <a:xfrm>
              <a:off x="4308681" y="4297269"/>
              <a:ext cx="1097312"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bg1"/>
                  </a:solidFill>
                  <a:latin typeface="Gill Sans" charset="0"/>
                  <a:ea typeface="Gill Sans" charset="0"/>
                  <a:cs typeface="Gill Sans" charset="0"/>
                  <a:sym typeface="Montserrat Light"/>
                </a:rPr>
                <a:t>Increased foot </a:t>
              </a:r>
              <a:r>
                <a:rPr lang="en" sz="1300" dirty="0" smtClean="0">
                  <a:solidFill>
                    <a:schemeClr val="bg1"/>
                  </a:solidFill>
                  <a:latin typeface="Gill Sans" charset="0"/>
                  <a:ea typeface="Gill Sans" charset="0"/>
                  <a:cs typeface="Gill Sans" charset="0"/>
                  <a:sym typeface="Montserrat Light"/>
                </a:rPr>
                <a:t>traffic</a:t>
              </a:r>
              <a:endParaRPr sz="1300" dirty="0">
                <a:solidFill>
                  <a:schemeClr val="bg1"/>
                </a:solidFill>
                <a:latin typeface="Gill Sans" charset="0"/>
                <a:ea typeface="Gill Sans" charset="0"/>
                <a:cs typeface="Gill Sans" charset="0"/>
                <a:sym typeface="Montserrat Light"/>
              </a:endParaRPr>
            </a:p>
          </p:txBody>
        </p:sp>
        <p:pic>
          <p:nvPicPr>
            <p:cNvPr id="123" name="Shape 123"/>
            <p:cNvPicPr preferRelativeResize="0"/>
            <p:nvPr/>
          </p:nvPicPr>
          <p:blipFill rotWithShape="1">
            <a:blip r:embed="rId4">
              <a:alphaModFix/>
              <a:duotone>
                <a:prstClr val="black"/>
                <a:schemeClr val="accent5">
                  <a:tint val="45000"/>
                  <a:satMod val="400000"/>
                </a:schemeClr>
              </a:duotone>
            </a:blip>
            <a:srcRect b="14900"/>
            <a:stretch/>
          </p:blipFill>
          <p:spPr>
            <a:xfrm>
              <a:off x="4322135" y="3364077"/>
              <a:ext cx="1139098" cy="969325"/>
            </a:xfrm>
            <a:prstGeom prst="rect">
              <a:avLst/>
            </a:prstGeom>
            <a:noFill/>
            <a:ln>
              <a:noFill/>
            </a:ln>
          </p:spPr>
        </p:pic>
        <p:pic>
          <p:nvPicPr>
            <p:cNvPr id="124" name="Shape 124"/>
            <p:cNvPicPr preferRelativeResize="0"/>
            <p:nvPr/>
          </p:nvPicPr>
          <p:blipFill rotWithShape="1">
            <a:blip r:embed="rId5">
              <a:duotone>
                <a:schemeClr val="accent5">
                  <a:shade val="45000"/>
                  <a:satMod val="135000"/>
                </a:schemeClr>
                <a:prstClr val="white"/>
              </a:duotone>
              <a:lum bright="50000"/>
              <a:alphaModFix/>
            </a:blip>
            <a:srcRect b="14900"/>
            <a:stretch/>
          </p:blipFill>
          <p:spPr>
            <a:xfrm>
              <a:off x="5250526" y="142613"/>
              <a:ext cx="1139098" cy="969325"/>
            </a:xfrm>
            <a:prstGeom prst="rect">
              <a:avLst/>
            </a:prstGeom>
            <a:noFill/>
            <a:ln>
              <a:noFill/>
            </a:ln>
          </p:spPr>
        </p:pic>
        <p:sp>
          <p:nvSpPr>
            <p:cNvPr id="128" name="Shape 128"/>
            <p:cNvSpPr txBox="1"/>
            <p:nvPr/>
          </p:nvSpPr>
          <p:spPr>
            <a:xfrm>
              <a:off x="5030259" y="1191175"/>
              <a:ext cx="1579633"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bg1"/>
                  </a:solidFill>
                  <a:latin typeface="Gill Sans" charset="0"/>
                  <a:ea typeface="Gill Sans" charset="0"/>
                  <a:cs typeface="Gill Sans" charset="0"/>
                  <a:sym typeface="Montserrat Light"/>
                </a:rPr>
                <a:t>Increased revenue (via </a:t>
              </a:r>
              <a:r>
                <a:rPr lang="en-US" sz="1300" dirty="0" smtClean="0">
                  <a:solidFill>
                    <a:schemeClr val="bg1"/>
                  </a:solidFill>
                  <a:latin typeface="Gill Sans" charset="0"/>
                  <a:ea typeface="Gill Sans" charset="0"/>
                  <a:cs typeface="Gill Sans" charset="0"/>
                  <a:sym typeface="Montserrat Light"/>
                </a:rPr>
                <a:t>rev </a:t>
              </a:r>
              <a:r>
                <a:rPr lang="en" sz="1300" dirty="0" smtClean="0">
                  <a:solidFill>
                    <a:schemeClr val="bg1"/>
                  </a:solidFill>
                  <a:latin typeface="Gill Sans" charset="0"/>
                  <a:ea typeface="Gill Sans" charset="0"/>
                  <a:cs typeface="Gill Sans" charset="0"/>
                  <a:sym typeface="Montserrat Light"/>
                </a:rPr>
                <a:t>share</a:t>
              </a:r>
              <a:r>
                <a:rPr lang="en" sz="1300" dirty="0">
                  <a:solidFill>
                    <a:schemeClr val="bg1"/>
                  </a:solidFill>
                  <a:latin typeface="Gill Sans" charset="0"/>
                  <a:ea typeface="Gill Sans" charset="0"/>
                  <a:cs typeface="Gill Sans" charset="0"/>
                  <a:sym typeface="Montserrat Light"/>
                </a:rPr>
                <a:t>)</a:t>
              </a:r>
              <a:endParaRPr sz="1300" dirty="0">
                <a:solidFill>
                  <a:schemeClr val="bg1"/>
                </a:solidFill>
                <a:latin typeface="Gill Sans" charset="0"/>
                <a:ea typeface="Gill Sans" charset="0"/>
                <a:cs typeface="Gill Sans" charset="0"/>
                <a:sym typeface="Montserrat Light"/>
              </a:endParaRPr>
            </a:p>
          </p:txBody>
        </p:sp>
        <p:pic>
          <p:nvPicPr>
            <p:cNvPr id="126" name="Shape 126"/>
            <p:cNvPicPr preferRelativeResize="0"/>
            <p:nvPr/>
          </p:nvPicPr>
          <p:blipFill rotWithShape="1">
            <a:blip r:embed="rId6">
              <a:duotone>
                <a:schemeClr val="accent5">
                  <a:shade val="45000"/>
                  <a:satMod val="135000"/>
                </a:schemeClr>
                <a:prstClr val="white"/>
              </a:duotone>
              <a:alphaModFix/>
              <a:lum bright="55000"/>
            </a:blip>
            <a:srcRect b="14900"/>
            <a:stretch/>
          </p:blipFill>
          <p:spPr>
            <a:xfrm>
              <a:off x="6871208" y="1289890"/>
              <a:ext cx="1139098" cy="969325"/>
            </a:xfrm>
            <a:prstGeom prst="rect">
              <a:avLst/>
            </a:prstGeom>
            <a:noFill/>
            <a:ln>
              <a:noFill/>
            </a:ln>
          </p:spPr>
        </p:pic>
        <p:sp>
          <p:nvSpPr>
            <p:cNvPr id="130" name="Shape 130"/>
            <p:cNvSpPr txBox="1"/>
            <p:nvPr/>
          </p:nvSpPr>
          <p:spPr>
            <a:xfrm>
              <a:off x="6463700" y="2238667"/>
              <a:ext cx="1127195"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bg1"/>
                  </a:solidFill>
                  <a:latin typeface="Gill Sans" charset="0"/>
                  <a:ea typeface="Gill Sans" charset="0"/>
                  <a:cs typeface="Gill Sans" charset="0"/>
                  <a:sym typeface="Montserrat Light"/>
                </a:rPr>
                <a:t>Membership </a:t>
              </a:r>
              <a:r>
                <a:rPr lang="en" sz="1300" dirty="0" smtClean="0">
                  <a:solidFill>
                    <a:schemeClr val="bg1"/>
                  </a:solidFill>
                  <a:latin typeface="Gill Sans" charset="0"/>
                  <a:ea typeface="Gill Sans" charset="0"/>
                  <a:cs typeface="Gill Sans" charset="0"/>
                  <a:sym typeface="Montserrat Light"/>
                </a:rPr>
                <a:t>upticks</a:t>
              </a:r>
              <a:endParaRPr sz="1300" dirty="0">
                <a:solidFill>
                  <a:schemeClr val="bg1"/>
                </a:solidFill>
                <a:latin typeface="Gill Sans" charset="0"/>
                <a:ea typeface="Gill Sans" charset="0"/>
                <a:cs typeface="Gill Sans" charset="0"/>
                <a:sym typeface="Montserrat Light"/>
              </a:endParaRPr>
            </a:p>
          </p:txBody>
        </p:sp>
        <p:pic>
          <p:nvPicPr>
            <p:cNvPr id="127" name="Shape 127"/>
            <p:cNvPicPr preferRelativeResize="0"/>
            <p:nvPr/>
          </p:nvPicPr>
          <p:blipFill rotWithShape="1">
            <a:blip r:embed="rId7">
              <a:alphaModFix amt="91000"/>
              <a:duotone>
                <a:prstClr val="black"/>
                <a:schemeClr val="accent5">
                  <a:tint val="45000"/>
                  <a:satMod val="400000"/>
                </a:schemeClr>
              </a:duotone>
            </a:blip>
            <a:srcRect b="14900"/>
            <a:stretch/>
          </p:blipFill>
          <p:spPr>
            <a:xfrm>
              <a:off x="6133129" y="3296549"/>
              <a:ext cx="1139098" cy="969325"/>
            </a:xfrm>
            <a:prstGeom prst="rect">
              <a:avLst/>
            </a:prstGeom>
            <a:noFill/>
            <a:ln>
              <a:noFill/>
            </a:ln>
          </p:spPr>
        </p:pic>
        <p:sp>
          <p:nvSpPr>
            <p:cNvPr id="131" name="Shape 131"/>
            <p:cNvSpPr txBox="1"/>
            <p:nvPr/>
          </p:nvSpPr>
          <p:spPr>
            <a:xfrm>
              <a:off x="5772187" y="4293102"/>
              <a:ext cx="2035466"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bg1"/>
                  </a:solidFill>
                  <a:latin typeface="Gill Sans" charset="0"/>
                  <a:ea typeface="Gill Sans" charset="0"/>
                  <a:cs typeface="Gill Sans" charset="0"/>
                  <a:sym typeface="Montserrat Light"/>
                </a:rPr>
                <a:t>Organic cross promotion and marketing</a:t>
              </a:r>
              <a:endParaRPr sz="1300" dirty="0">
                <a:solidFill>
                  <a:schemeClr val="bg1"/>
                </a:solidFill>
                <a:latin typeface="Gill Sans" charset="0"/>
                <a:ea typeface="Gill Sans" charset="0"/>
                <a:cs typeface="Gill Sans" charset="0"/>
                <a:sym typeface="Montserrat Light"/>
              </a:endParaRPr>
            </a:p>
            <a:p>
              <a:pPr marL="0" lvl="0" indent="0" algn="ctr" rtl="0">
                <a:spcBef>
                  <a:spcPts val="0"/>
                </a:spcBef>
                <a:spcAft>
                  <a:spcPts val="0"/>
                </a:spcAft>
                <a:buNone/>
              </a:pPr>
              <a:endParaRPr sz="1300" dirty="0">
                <a:solidFill>
                  <a:schemeClr val="bg1"/>
                </a:solidFill>
                <a:latin typeface="Gill Sans" charset="0"/>
                <a:ea typeface="Gill Sans" charset="0"/>
                <a:cs typeface="Gill Sans" charset="0"/>
                <a:sym typeface="Montserrat Light"/>
              </a:endParaRPr>
            </a:p>
          </p:txBody>
        </p:sp>
        <p:grpSp>
          <p:nvGrpSpPr>
            <p:cNvPr id="48" name="Group 47"/>
            <p:cNvGrpSpPr/>
            <p:nvPr/>
          </p:nvGrpSpPr>
          <p:grpSpPr>
            <a:xfrm>
              <a:off x="4074087" y="752844"/>
              <a:ext cx="3465188" cy="3465188"/>
              <a:chOff x="8855194" y="-395609"/>
              <a:chExt cx="3465188" cy="3465188"/>
            </a:xfrm>
          </p:grpSpPr>
          <p:sp>
            <p:nvSpPr>
              <p:cNvPr id="50" name="Freeform 49"/>
              <p:cNvSpPr/>
              <p:nvPr/>
            </p:nvSpPr>
            <p:spPr>
              <a:xfrm>
                <a:off x="8855194" y="-395609"/>
                <a:ext cx="3465188" cy="3465188"/>
              </a:xfrm>
              <a:custGeom>
                <a:avLst/>
                <a:gdLst/>
                <a:ahLst/>
                <a:cxnLst/>
                <a:rect l="0" t="0" r="0" b="0"/>
                <a:pathLst>
                  <a:path>
                    <a:moveTo>
                      <a:pt x="2409246" y="137594"/>
                    </a:moveTo>
                    <a:arcTo wR="1732594" hR="1732594" stAng="17579295"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p:cNvSpPr/>
              <p:nvPr/>
            </p:nvSpPr>
            <p:spPr>
              <a:xfrm>
                <a:off x="8855194" y="-395609"/>
                <a:ext cx="3465188" cy="3465188"/>
              </a:xfrm>
              <a:custGeom>
                <a:avLst/>
                <a:gdLst/>
                <a:ahLst/>
                <a:cxnLst/>
                <a:rect l="0" t="0" r="0" b="0"/>
                <a:pathLst>
                  <a:path>
                    <a:moveTo>
                      <a:pt x="3462825" y="1642133"/>
                    </a:moveTo>
                    <a:arcTo wR="1732594" hR="1732594" stAng="21420430"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p:cNvSpPr/>
              <p:nvPr/>
            </p:nvSpPr>
            <p:spPr>
              <a:xfrm>
                <a:off x="8855194" y="-395609"/>
                <a:ext cx="3465188" cy="3465188"/>
              </a:xfrm>
              <a:custGeom>
                <a:avLst/>
                <a:gdLst/>
                <a:ahLst/>
                <a:cxnLst/>
                <a:rect l="0" t="0" r="0" b="0"/>
                <a:pathLst>
                  <a:path>
                    <a:moveTo>
                      <a:pt x="2076618" y="3430690"/>
                    </a:moveTo>
                    <a:arcTo wR="1732594" hR="1732594" stAng="4712834" swAng="1374332"/>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p:cNvSpPr/>
              <p:nvPr/>
            </p:nvSpPr>
            <p:spPr>
              <a:xfrm>
                <a:off x="8855194" y="-395609"/>
                <a:ext cx="3465188" cy="3465188"/>
              </a:xfrm>
              <a:custGeom>
                <a:avLst/>
                <a:gdLst/>
                <a:ahLst/>
                <a:cxnLst/>
                <a:rect l="0" t="0" r="0" b="0"/>
                <a:pathLst>
                  <a:path>
                    <a:moveTo>
                      <a:pt x="289352" y="2691206"/>
                    </a:moveTo>
                    <a:arcTo wR="1732594" hR="1732594" stAng="8784456" swAng="2195114"/>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p:cNvSpPr/>
              <p:nvPr/>
            </p:nvSpPr>
            <p:spPr>
              <a:xfrm>
                <a:off x="8855194" y="-395609"/>
                <a:ext cx="3465188" cy="3465188"/>
              </a:xfrm>
              <a:custGeom>
                <a:avLst/>
                <a:gdLst/>
                <a:ahLst/>
                <a:cxnLst/>
                <a:rect l="0" t="0" r="0" b="0"/>
                <a:pathLst>
                  <a:path>
                    <a:moveTo>
                      <a:pt x="302072" y="755102"/>
                    </a:moveTo>
                    <a:arcTo wR="1732594" hR="1732594" stAng="12860714" swAng="1959991"/>
                  </a:path>
                </a:pathLst>
              </a:custGeom>
              <a:noFill/>
              <a:ln w="76200">
                <a:solidFill>
                  <a:schemeClr val="bg1"/>
                </a:solidFill>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pic>
          <p:nvPicPr>
            <p:cNvPr id="125" name="Shape 125"/>
            <p:cNvPicPr preferRelativeResize="0"/>
            <p:nvPr/>
          </p:nvPicPr>
          <p:blipFill rotWithShape="1">
            <a:blip r:embed="rId8">
              <a:duotone>
                <a:schemeClr val="accent5">
                  <a:shade val="45000"/>
                  <a:satMod val="135000"/>
                </a:schemeClr>
                <a:prstClr val="white"/>
              </a:duotone>
              <a:lum bright="54000"/>
              <a:alphaModFix/>
            </a:blip>
            <a:srcRect b="17389"/>
            <a:stretch/>
          </p:blipFill>
          <p:spPr>
            <a:xfrm>
              <a:off x="3545860" y="1574513"/>
              <a:ext cx="1139098" cy="941013"/>
            </a:xfrm>
            <a:prstGeom prst="rect">
              <a:avLst/>
            </a:prstGeom>
            <a:noFill/>
            <a:ln>
              <a:noFill/>
            </a:ln>
          </p:spPr>
        </p:pic>
        <p:sp>
          <p:nvSpPr>
            <p:cNvPr id="129" name="Shape 129"/>
            <p:cNvSpPr txBox="1"/>
            <p:nvPr/>
          </p:nvSpPr>
          <p:spPr>
            <a:xfrm>
              <a:off x="3942487" y="2238118"/>
              <a:ext cx="1829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bg1"/>
                  </a:solidFill>
                  <a:latin typeface="Gill Sans" charset="0"/>
                  <a:ea typeface="Gill Sans" charset="0"/>
                  <a:cs typeface="Gill Sans" charset="0"/>
                  <a:sym typeface="Montserrat Light"/>
                </a:rPr>
                <a:t>New prospective touchpoints</a:t>
              </a:r>
              <a:endParaRPr sz="1300" dirty="0">
                <a:solidFill>
                  <a:schemeClr val="bg1"/>
                </a:solidFill>
                <a:latin typeface="Gill Sans" charset="0"/>
                <a:ea typeface="Gill Sans" charset="0"/>
                <a:cs typeface="Gill Sans" charset="0"/>
                <a:sym typeface="Montserrat Light"/>
              </a:endParaRPr>
            </a:p>
            <a:p>
              <a:pPr marL="0" lvl="0" indent="0" algn="ctr" rtl="0">
                <a:spcBef>
                  <a:spcPts val="0"/>
                </a:spcBef>
                <a:spcAft>
                  <a:spcPts val="0"/>
                </a:spcAft>
                <a:buNone/>
              </a:pPr>
              <a:endParaRPr sz="1300" dirty="0">
                <a:solidFill>
                  <a:schemeClr val="bg1"/>
                </a:solidFill>
                <a:latin typeface="Gill Sans" charset="0"/>
                <a:ea typeface="Gill Sans" charset="0"/>
                <a:cs typeface="Gill Sans" charset="0"/>
                <a:sym typeface="Montserrat Light"/>
              </a:endParaRPr>
            </a:p>
          </p:txBody>
        </p:sp>
      </p:grpSp>
      <p:sp>
        <p:nvSpPr>
          <p:cNvPr id="73" name="TextBox 72"/>
          <p:cNvSpPr txBox="1"/>
          <p:nvPr/>
        </p:nvSpPr>
        <p:spPr>
          <a:xfrm>
            <a:off x="731520" y="3532403"/>
            <a:ext cx="3395271" cy="707886"/>
          </a:xfrm>
          <a:prstGeom prst="rect">
            <a:avLst/>
          </a:prstGeom>
          <a:noFill/>
        </p:spPr>
        <p:txBody>
          <a:bodyPr wrap="square" rtlCol="0">
            <a:spAutoFit/>
          </a:bodyPr>
          <a:lstStyle/>
          <a:p>
            <a:r>
              <a:rPr lang="en-US" sz="4000" dirty="0" smtClean="0">
                <a:solidFill>
                  <a:schemeClr val="bg1"/>
                </a:solidFill>
                <a:latin typeface="Alternate Gothic No3 D" charset="0"/>
                <a:ea typeface="Alternate Gothic No3 D" charset="0"/>
                <a:cs typeface="Alternate Gothic No3 D" charset="0"/>
              </a:rPr>
              <a:t>Benefits to Gyms</a:t>
            </a:r>
            <a:endParaRPr lang="en-US" sz="4000" dirty="0">
              <a:solidFill>
                <a:schemeClr val="bg1"/>
              </a:solidFill>
              <a:latin typeface="Alternate Gothic No3 D" charset="0"/>
              <a:ea typeface="Alternate Gothic No3 D" charset="0"/>
              <a:cs typeface="Alternate Gothic No3 D" charset="0"/>
            </a:endParaRPr>
          </a:p>
        </p:txBody>
      </p:sp>
      <p:pic>
        <p:nvPicPr>
          <p:cNvPr id="25" name="Picture 24"/>
          <p:cNvPicPr>
            <a:picLocks noChangeAspect="1"/>
          </p:cNvPicPr>
          <p:nvPr/>
        </p:nvPicPr>
        <p:blipFill>
          <a:blip r:embed="rId9"/>
          <a:stretch>
            <a:fillRect/>
          </a:stretch>
        </p:blipFill>
        <p:spPr>
          <a:xfrm>
            <a:off x="91440" y="4800600"/>
            <a:ext cx="640080" cy="23400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2877392"/>
              </p:ext>
            </p:extLst>
          </p:nvPr>
        </p:nvGraphicFramePr>
        <p:xfrm>
          <a:off x="453887" y="1046178"/>
          <a:ext cx="4915835" cy="3370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ontserrat"/>
                <a:ea typeface="Montserrat"/>
                <a:cs typeface="Montserrat"/>
                <a:sym typeface="Montserrat"/>
              </a:rPr>
              <a:t>11</a:t>
            </a:fld>
            <a:endParaRPr dirty="0">
              <a:latin typeface="Montserrat"/>
              <a:ea typeface="Montserrat"/>
              <a:cs typeface="Montserrat"/>
              <a:sym typeface="Montserrat"/>
            </a:endParaRPr>
          </a:p>
        </p:txBody>
      </p:sp>
      <p:sp>
        <p:nvSpPr>
          <p:cNvPr id="251" name="Shape 251"/>
          <p:cNvSpPr txBox="1"/>
          <p:nvPr/>
        </p:nvSpPr>
        <p:spPr>
          <a:xfrm>
            <a:off x="3500848" y="1812440"/>
            <a:ext cx="1527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chemeClr val="lt1"/>
                </a:solidFill>
                <a:latin typeface="Avenir Book" charset="0"/>
                <a:ea typeface="Avenir Book" charset="0"/>
                <a:cs typeface="Avenir Book" charset="0"/>
                <a:sym typeface="Montserrat"/>
              </a:rPr>
              <a:t>4</a:t>
            </a:r>
            <a:r>
              <a:rPr lang="en-US" sz="1200" b="1" dirty="0" smtClean="0">
                <a:solidFill>
                  <a:schemeClr val="lt1"/>
                </a:solidFill>
                <a:latin typeface="Avenir Book" charset="0"/>
                <a:ea typeface="Avenir Book" charset="0"/>
                <a:cs typeface="Avenir Book" charset="0"/>
                <a:sym typeface="Montserrat"/>
              </a:rPr>
              <a:t>50</a:t>
            </a:r>
            <a:r>
              <a:rPr lang="en" sz="1200" b="1" dirty="0" smtClean="0">
                <a:solidFill>
                  <a:schemeClr val="lt1"/>
                </a:solidFill>
                <a:latin typeface="Avenir Book" charset="0"/>
                <a:ea typeface="Avenir Book" charset="0"/>
                <a:cs typeface="Avenir Book" charset="0"/>
                <a:sym typeface="Montserrat"/>
              </a:rPr>
              <a:t>K</a:t>
            </a:r>
            <a:endParaRPr sz="1200" b="1" dirty="0">
              <a:solidFill>
                <a:schemeClr val="lt1"/>
              </a:solidFill>
              <a:latin typeface="Avenir Book" charset="0"/>
              <a:ea typeface="Avenir Book" charset="0"/>
              <a:cs typeface="Avenir Book" charset="0"/>
              <a:sym typeface="Montserrat"/>
            </a:endParaRPr>
          </a:p>
          <a:p>
            <a:pPr marL="0" lvl="0" indent="0" algn="ctr" rtl="0">
              <a:spcBef>
                <a:spcPts val="0"/>
              </a:spcBef>
              <a:spcAft>
                <a:spcPts val="0"/>
              </a:spcAft>
              <a:buNone/>
            </a:pPr>
            <a:r>
              <a:rPr lang="en" sz="1200" b="1" dirty="0">
                <a:solidFill>
                  <a:schemeClr val="lt1"/>
                </a:solidFill>
                <a:latin typeface="Avenir Book" charset="0"/>
                <a:ea typeface="Avenir Book" charset="0"/>
                <a:cs typeface="Avenir Book" charset="0"/>
                <a:sym typeface="Montserrat"/>
              </a:rPr>
              <a:t>USERS</a:t>
            </a:r>
            <a:endParaRPr sz="1200" b="1" dirty="0">
              <a:solidFill>
                <a:schemeClr val="lt1"/>
              </a:solidFill>
              <a:latin typeface="Avenir Book" charset="0"/>
              <a:ea typeface="Avenir Book" charset="0"/>
              <a:cs typeface="Avenir Book" charset="0"/>
              <a:sym typeface="Montserrat"/>
            </a:endParaRPr>
          </a:p>
        </p:txBody>
      </p:sp>
      <p:pic>
        <p:nvPicPr>
          <p:cNvPr id="259" name="Shape 259"/>
          <p:cNvPicPr preferRelativeResize="0"/>
          <p:nvPr/>
        </p:nvPicPr>
        <p:blipFill>
          <a:blip r:embed="rId8">
            <a:alphaModFix/>
          </a:blip>
          <a:stretch>
            <a:fillRect/>
          </a:stretch>
        </p:blipFill>
        <p:spPr>
          <a:xfrm>
            <a:off x="76250" y="4802476"/>
            <a:ext cx="662063" cy="264825"/>
          </a:xfrm>
          <a:prstGeom prst="rect">
            <a:avLst/>
          </a:prstGeom>
          <a:noFill/>
          <a:ln>
            <a:noFill/>
          </a:ln>
        </p:spPr>
      </p:pic>
      <p:sp>
        <p:nvSpPr>
          <p:cNvPr id="244" name="Shape 244"/>
          <p:cNvSpPr txBox="1"/>
          <p:nvPr/>
        </p:nvSpPr>
        <p:spPr>
          <a:xfrm>
            <a:off x="6026753" y="1311676"/>
            <a:ext cx="37581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chemeClr val="tx1"/>
                </a:solidFill>
                <a:latin typeface="Gill Sans Light" charset="0"/>
                <a:ea typeface="Gill Sans Light" charset="0"/>
                <a:cs typeface="Gill Sans Light" charset="0"/>
                <a:sym typeface="Montserrat Light"/>
              </a:rPr>
              <a:t>Prospective user-base (3Y pro-forma</a:t>
            </a:r>
            <a:r>
              <a:rPr lang="en" dirty="0" smtClean="0">
                <a:solidFill>
                  <a:schemeClr val="tx1"/>
                </a:solidFill>
                <a:latin typeface="Gill Sans Light" charset="0"/>
                <a:ea typeface="Gill Sans Light" charset="0"/>
                <a:cs typeface="Gill Sans Light" charset="0"/>
                <a:sym typeface="Montserrat Light"/>
              </a:rPr>
              <a:t>):</a:t>
            </a:r>
            <a:endParaRPr lang="en-US" dirty="0" smtClean="0">
              <a:solidFill>
                <a:schemeClr val="tx1"/>
              </a:solidFill>
              <a:latin typeface="Gill Sans Light" charset="0"/>
              <a:ea typeface="Gill Sans Light" charset="0"/>
              <a:cs typeface="Gill Sans Light" charset="0"/>
              <a:sym typeface="Montserrat Light"/>
            </a:endParaRPr>
          </a:p>
          <a:p>
            <a:pPr marL="0" lvl="0" indent="0">
              <a:spcBef>
                <a:spcPts val="0"/>
              </a:spcBef>
              <a:spcAft>
                <a:spcPts val="0"/>
              </a:spcAft>
              <a:buNone/>
            </a:pPr>
            <a:r>
              <a:rPr lang="en-US" sz="2000" b="1" dirty="0" smtClean="0">
                <a:solidFill>
                  <a:schemeClr val="tx1"/>
                </a:solidFill>
                <a:latin typeface="Alternate Gothic No3 D" charset="0"/>
                <a:ea typeface="Alternate Gothic No3 D" charset="0"/>
                <a:cs typeface="Alternate Gothic No3 D" charset="0"/>
                <a:sym typeface="Montserrat Light"/>
              </a:rPr>
              <a:t>3,016,981</a:t>
            </a:r>
            <a:r>
              <a:rPr lang="en" sz="2000" b="1" dirty="0" smtClean="0">
                <a:solidFill>
                  <a:schemeClr val="tx1"/>
                </a:solidFill>
                <a:latin typeface="Alternate Gothic No3 D" charset="0"/>
                <a:ea typeface="Alternate Gothic No3 D" charset="0"/>
                <a:cs typeface="Alternate Gothic No3 D" charset="0"/>
                <a:sym typeface="Montserrat Light"/>
              </a:rPr>
              <a:t> </a:t>
            </a:r>
            <a:endParaRPr sz="2000" b="1" dirty="0">
              <a:solidFill>
                <a:schemeClr val="tx1"/>
              </a:solidFill>
              <a:latin typeface="Alternate Gothic No3 D" charset="0"/>
              <a:ea typeface="Alternate Gothic No3 D" charset="0"/>
              <a:cs typeface="Alternate Gothic No3 D" charset="0"/>
              <a:sym typeface="Montserrat Light"/>
            </a:endParaRPr>
          </a:p>
        </p:txBody>
      </p:sp>
      <p:sp>
        <p:nvSpPr>
          <p:cNvPr id="246" name="Shape 246"/>
          <p:cNvSpPr txBox="1"/>
          <p:nvPr/>
        </p:nvSpPr>
        <p:spPr>
          <a:xfrm>
            <a:off x="5980810" y="2343924"/>
            <a:ext cx="2403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tx1"/>
                </a:solidFill>
                <a:latin typeface="Gill Sans Light" charset="0"/>
                <a:ea typeface="Gill Sans Light" charset="0"/>
                <a:cs typeface="Gill Sans Light" charset="0"/>
                <a:sym typeface="Montserrat Light"/>
              </a:rPr>
              <a:t>Serviceable obtainable market</a:t>
            </a:r>
            <a:r>
              <a:rPr lang="en" dirty="0" smtClean="0">
                <a:solidFill>
                  <a:schemeClr val="tx1"/>
                </a:solidFill>
                <a:latin typeface="Gill Sans Light" charset="0"/>
                <a:ea typeface="Gill Sans Light" charset="0"/>
                <a:cs typeface="Gill Sans Light" charset="0"/>
                <a:sym typeface="Montserrat Light"/>
              </a:rPr>
              <a:t>:</a:t>
            </a:r>
            <a:endParaRPr lang="en-US" dirty="0" smtClean="0">
              <a:solidFill>
                <a:schemeClr val="tx1"/>
              </a:solidFill>
              <a:latin typeface="Gill Sans Light" charset="0"/>
              <a:ea typeface="Gill Sans Light" charset="0"/>
              <a:cs typeface="Gill Sans Light" charset="0"/>
              <a:sym typeface="Montserrat Light"/>
            </a:endParaRPr>
          </a:p>
          <a:p>
            <a:pPr marL="0" lvl="0" indent="0">
              <a:spcBef>
                <a:spcPts val="0"/>
              </a:spcBef>
              <a:spcAft>
                <a:spcPts val="0"/>
              </a:spcAft>
              <a:buClr>
                <a:schemeClr val="dk1"/>
              </a:buClr>
              <a:buSzPts val="1100"/>
              <a:buFont typeface="Arial"/>
              <a:buNone/>
            </a:pPr>
            <a:r>
              <a:rPr lang="en-US" sz="2000" b="1" dirty="0" smtClean="0">
                <a:solidFill>
                  <a:schemeClr val="tx1"/>
                </a:solidFill>
                <a:latin typeface="Alternate Gothic No3 D" charset="0"/>
                <a:ea typeface="Alternate Gothic No3 D" charset="0"/>
                <a:cs typeface="Alternate Gothic No3 D" charset="0"/>
                <a:sym typeface="Montserrat Light"/>
              </a:rPr>
              <a:t>60,339,636</a:t>
            </a:r>
            <a:endParaRPr sz="2000" b="1" dirty="0">
              <a:solidFill>
                <a:schemeClr val="tx1"/>
              </a:solidFill>
              <a:latin typeface="Alternate Gothic No3 D" charset="0"/>
              <a:ea typeface="Alternate Gothic No3 D" charset="0"/>
              <a:cs typeface="Alternate Gothic No3 D" charset="0"/>
              <a:sym typeface="Montserrat Light"/>
            </a:endParaRPr>
          </a:p>
          <a:p>
            <a:pPr marL="0" lvl="0" indent="0" rtl="0">
              <a:spcBef>
                <a:spcPts val="0"/>
              </a:spcBef>
              <a:spcAft>
                <a:spcPts val="0"/>
              </a:spcAft>
              <a:buNone/>
            </a:pPr>
            <a:endParaRPr dirty="0">
              <a:solidFill>
                <a:schemeClr val="tx1"/>
              </a:solidFill>
              <a:latin typeface="Gill Sans Light" charset="0"/>
              <a:ea typeface="Gill Sans Light" charset="0"/>
              <a:cs typeface="Gill Sans Light" charset="0"/>
              <a:sym typeface="Montserrat Light"/>
            </a:endParaRPr>
          </a:p>
        </p:txBody>
      </p:sp>
      <p:sp>
        <p:nvSpPr>
          <p:cNvPr id="247" name="Shape 247"/>
          <p:cNvSpPr txBox="1"/>
          <p:nvPr/>
        </p:nvSpPr>
        <p:spPr>
          <a:xfrm>
            <a:off x="6007803" y="3376172"/>
            <a:ext cx="20043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latin typeface="Gill Sans Light" charset="0"/>
                <a:ea typeface="Gill Sans Light" charset="0"/>
                <a:cs typeface="Gill Sans Light" charset="0"/>
                <a:sym typeface="Montserrat Light"/>
              </a:rPr>
              <a:t>Total available market</a:t>
            </a:r>
            <a:r>
              <a:rPr lang="en" dirty="0" smtClean="0">
                <a:solidFill>
                  <a:schemeClr val="tx1"/>
                </a:solidFill>
                <a:latin typeface="Gill Sans Light" charset="0"/>
                <a:ea typeface="Gill Sans Light" charset="0"/>
                <a:cs typeface="Gill Sans Light" charset="0"/>
                <a:sym typeface="Montserrat Light"/>
              </a:rPr>
              <a:t>:</a:t>
            </a:r>
            <a:endParaRPr lang="en-US" dirty="0" smtClean="0">
              <a:solidFill>
                <a:schemeClr val="tx1"/>
              </a:solidFill>
              <a:latin typeface="Gill Sans Light" charset="0"/>
              <a:ea typeface="Gill Sans Light" charset="0"/>
              <a:cs typeface="Gill Sans Light" charset="0"/>
              <a:sym typeface="Montserrat Light"/>
            </a:endParaRPr>
          </a:p>
          <a:p>
            <a:pPr marL="0" lvl="0" indent="0" rtl="0">
              <a:spcBef>
                <a:spcPts val="0"/>
              </a:spcBef>
              <a:spcAft>
                <a:spcPts val="0"/>
              </a:spcAft>
              <a:buNone/>
            </a:pPr>
            <a:r>
              <a:rPr lang="en-US" sz="2000" b="1" dirty="0" smtClean="0">
                <a:solidFill>
                  <a:schemeClr val="tx1"/>
                </a:solidFill>
                <a:latin typeface="Alternate Gothic No3 D" charset="0"/>
                <a:ea typeface="Alternate Gothic No3 D" charset="0"/>
                <a:cs typeface="Alternate Gothic No3 D" charset="0"/>
                <a:sym typeface="Montserrat Light"/>
              </a:rPr>
              <a:t>326,160,198</a:t>
            </a:r>
            <a:r>
              <a:rPr lang="en" sz="2000" b="1" dirty="0" smtClean="0">
                <a:solidFill>
                  <a:schemeClr val="tx1"/>
                </a:solidFill>
                <a:latin typeface="Alternate Gothic No3 D" charset="0"/>
                <a:ea typeface="Alternate Gothic No3 D" charset="0"/>
                <a:cs typeface="Alternate Gothic No3 D" charset="0"/>
                <a:sym typeface="Montserrat Light"/>
              </a:rPr>
              <a:t> </a:t>
            </a:r>
            <a:endParaRPr sz="2000" b="1" dirty="0">
              <a:solidFill>
                <a:schemeClr val="tx1"/>
              </a:solidFill>
              <a:latin typeface="Alternate Gothic No3 D" charset="0"/>
              <a:ea typeface="Alternate Gothic No3 D" charset="0"/>
              <a:cs typeface="Alternate Gothic No3 D" charset="0"/>
              <a:sym typeface="Montserrat Light"/>
            </a:endParaRPr>
          </a:p>
        </p:txBody>
      </p:sp>
      <p:cxnSp>
        <p:nvCxnSpPr>
          <p:cNvPr id="8" name="Straight Connector 7"/>
          <p:cNvCxnSpPr/>
          <p:nvPr/>
        </p:nvCxnSpPr>
        <p:spPr>
          <a:xfrm flipV="1">
            <a:off x="3721608" y="1645920"/>
            <a:ext cx="2218576" cy="15331"/>
          </a:xfrm>
          <a:prstGeom prst="line">
            <a:avLst/>
          </a:prstGeom>
          <a:ln w="19050" cap="rnd">
            <a:solidFill>
              <a:srgbClr val="0000A0"/>
            </a:solidFill>
            <a:prstDash val="sysDot"/>
            <a:headEnd type="oval" w="sm" len="sm"/>
            <a:tailEnd type="none" w="sm" len="sm"/>
          </a:ln>
        </p:spPr>
        <p:style>
          <a:lnRef idx="1">
            <a:schemeClr val="accent5"/>
          </a:lnRef>
          <a:fillRef idx="0">
            <a:schemeClr val="accent5"/>
          </a:fillRef>
          <a:effectRef idx="0">
            <a:schemeClr val="accent5"/>
          </a:effectRef>
          <a:fontRef idx="minor">
            <a:schemeClr val="tx1"/>
          </a:fontRef>
        </p:style>
      </p:cxnSp>
      <p:cxnSp>
        <p:nvCxnSpPr>
          <p:cNvPr id="40" name="Straight Connector 39"/>
          <p:cNvCxnSpPr/>
          <p:nvPr/>
        </p:nvCxnSpPr>
        <p:spPr>
          <a:xfrm flipV="1">
            <a:off x="4533088" y="2651760"/>
            <a:ext cx="1280160" cy="1167"/>
          </a:xfrm>
          <a:prstGeom prst="line">
            <a:avLst/>
          </a:prstGeom>
          <a:ln w="19050" cap="rnd">
            <a:solidFill>
              <a:srgbClr val="0000A0"/>
            </a:solidFill>
            <a:prstDash val="sysDot"/>
            <a:headEnd type="oval" w="sm" len="sm"/>
            <a:tailEnd type="none" w="sm" len="sm"/>
          </a:ln>
        </p:spPr>
        <p:style>
          <a:lnRef idx="1">
            <a:schemeClr val="accent5"/>
          </a:lnRef>
          <a:fillRef idx="0">
            <a:schemeClr val="accent5"/>
          </a:fillRef>
          <a:effectRef idx="0">
            <a:schemeClr val="accent5"/>
          </a:effectRef>
          <a:fontRef idx="minor">
            <a:schemeClr val="tx1"/>
          </a:fontRef>
        </p:style>
      </p:cxnSp>
      <p:cxnSp>
        <p:nvCxnSpPr>
          <p:cNvPr id="42" name="Straight Connector 41"/>
          <p:cNvCxnSpPr/>
          <p:nvPr/>
        </p:nvCxnSpPr>
        <p:spPr>
          <a:xfrm>
            <a:off x="5204069" y="3657600"/>
            <a:ext cx="365760" cy="0"/>
          </a:xfrm>
          <a:prstGeom prst="line">
            <a:avLst/>
          </a:prstGeom>
          <a:ln w="19050" cap="rnd">
            <a:solidFill>
              <a:srgbClr val="0000A0"/>
            </a:solidFill>
            <a:prstDash val="sysDot"/>
            <a:headEnd type="oval" w="sm" len="sm"/>
            <a:tailEnd type="none" w="sm" len="sm"/>
          </a:ln>
        </p:spPr>
        <p:style>
          <a:lnRef idx="1">
            <a:schemeClr val="accent5"/>
          </a:lnRef>
          <a:fillRef idx="0">
            <a:schemeClr val="accent5"/>
          </a:fillRef>
          <a:effectRef idx="0">
            <a:schemeClr val="accent5"/>
          </a:effectRef>
          <a:fontRef idx="minor">
            <a:schemeClr val="tx1"/>
          </a:fontRef>
        </p:style>
      </p:cxnSp>
      <p:sp>
        <p:nvSpPr>
          <p:cNvPr id="52" name="TextBox 51"/>
          <p:cNvSpPr txBox="1"/>
          <p:nvPr/>
        </p:nvSpPr>
        <p:spPr>
          <a:xfrm>
            <a:off x="338125" y="88430"/>
            <a:ext cx="6564702" cy="707886"/>
          </a:xfrm>
          <a:prstGeom prst="rect">
            <a:avLst/>
          </a:prstGeom>
          <a:noFill/>
        </p:spPr>
        <p:txBody>
          <a:bodyPr wrap="square" rtlCol="0">
            <a:spAutoFit/>
          </a:bodyPr>
          <a:lstStyle/>
          <a:p>
            <a:r>
              <a:rPr lang="en-US" sz="4000" dirty="0" smtClean="0">
                <a:solidFill>
                  <a:schemeClr val="tx1"/>
                </a:solidFill>
                <a:latin typeface="Alternate Gothic No3 D" charset="0"/>
                <a:ea typeface="Alternate Gothic No3 D" charset="0"/>
                <a:cs typeface="Alternate Gothic No3 D" charset="0"/>
              </a:rPr>
              <a:t>Opportunity</a:t>
            </a:r>
            <a:endParaRPr lang="en-US" sz="4000" dirty="0">
              <a:solidFill>
                <a:schemeClr val="tx1"/>
              </a:solidFill>
              <a:latin typeface="Alternate Gothic No3 D" charset="0"/>
              <a:ea typeface="Alternate Gothic No3 D" charset="0"/>
              <a:cs typeface="Alternate Gothic No3 D" charset="0"/>
            </a:endParaRPr>
          </a:p>
        </p:txBody>
      </p:sp>
      <p:sp>
        <p:nvSpPr>
          <p:cNvPr id="10" name="Rectangle 9"/>
          <p:cNvSpPr/>
          <p:nvPr/>
        </p:nvSpPr>
        <p:spPr>
          <a:xfrm>
            <a:off x="3401226" y="4813385"/>
            <a:ext cx="2412022" cy="507831"/>
          </a:xfrm>
          <a:prstGeom prst="rect">
            <a:avLst/>
          </a:prstGeom>
        </p:spPr>
        <p:txBody>
          <a:bodyPr wrap="square">
            <a:spAutoFit/>
          </a:bodyPr>
          <a:lstStyle/>
          <a:p>
            <a:r>
              <a:rPr lang="en-US" sz="900" dirty="0">
                <a:latin typeface="Montserrat" charset="0"/>
                <a:ea typeface="Montserrat" charset="0"/>
                <a:cs typeface="Montserrat" charset="0"/>
              </a:rPr>
              <a:t>Source: </a:t>
            </a:r>
            <a:r>
              <a:rPr lang="en-US" sz="900" dirty="0" err="1">
                <a:latin typeface="Montserrat" charset="0"/>
                <a:ea typeface="Montserrat" charset="0"/>
                <a:cs typeface="Montserrat" charset="0"/>
              </a:rPr>
              <a:t>Statista</a:t>
            </a:r>
            <a:r>
              <a:rPr lang="en-US" sz="900" dirty="0">
                <a:latin typeface="Montserrat" charset="0"/>
                <a:ea typeface="Montserrat" charset="0"/>
                <a:cs typeface="Montserrat" charset="0"/>
              </a:rPr>
              <a:t>, The Statistics Portal - 2016</a:t>
            </a:r>
          </a:p>
          <a:p>
            <a:r>
              <a:rPr lang="en-US" sz="900" dirty="0">
                <a:latin typeface="Montserrat" charset="0"/>
                <a:ea typeface="Montserrat" charset="0"/>
                <a:cs typeface="Montserrat" charset="0"/>
              </a:rPr>
              <a:t/>
            </a:r>
            <a:br>
              <a:rPr lang="en-US" sz="900" dirty="0">
                <a:latin typeface="Montserrat" charset="0"/>
                <a:ea typeface="Montserrat" charset="0"/>
                <a:cs typeface="Montserrat" charset="0"/>
              </a:rPr>
            </a:br>
            <a:endParaRPr lang="en-US" sz="900" dirty="0">
              <a:latin typeface="Montserrat" charset="0"/>
              <a:ea typeface="Montserrat" charset="0"/>
              <a:cs typeface="Montserrat"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17" name="Shape 414"/>
          <p:cNvSpPr/>
          <p:nvPr/>
        </p:nvSpPr>
        <p:spPr>
          <a:xfrm rot="10800000" flipH="1">
            <a:off x="4572000" y="-9760"/>
            <a:ext cx="4572000" cy="5153260"/>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414"/>
          <p:cNvSpPr/>
          <p:nvPr/>
        </p:nvSpPr>
        <p:spPr>
          <a:xfrm rot="10800000" flipH="1">
            <a:off x="11125" y="0"/>
            <a:ext cx="4572000" cy="5154184"/>
          </a:xfrm>
          <a:prstGeom prst="round2SameRect">
            <a:avLst>
              <a:gd name="adj1" fmla="val 0"/>
              <a:gd name="adj2" fmla="val 0"/>
            </a:avLst>
          </a:prstGeom>
          <a:solidFill>
            <a:srgbClr val="00006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12</a:t>
            </a:fld>
            <a:endParaRPr dirty="0">
              <a:latin typeface="Montserrat"/>
              <a:ea typeface="Montserrat"/>
              <a:cs typeface="Montserrat"/>
              <a:sym typeface="Montserrat"/>
            </a:endParaRPr>
          </a:p>
        </p:txBody>
      </p:sp>
      <p:sp>
        <p:nvSpPr>
          <p:cNvPr id="309" name="Shape 309"/>
          <p:cNvSpPr txBox="1"/>
          <p:nvPr/>
        </p:nvSpPr>
        <p:spPr>
          <a:xfrm>
            <a:off x="524334" y="1703242"/>
            <a:ext cx="2870071"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000" dirty="0" smtClean="0">
                <a:solidFill>
                  <a:srgbClr val="FFFFFF"/>
                </a:solidFill>
                <a:latin typeface="Alternate Gothic No3 D" charset="0"/>
                <a:ea typeface="Alternate Gothic No3 D" charset="0"/>
                <a:cs typeface="Alternate Gothic No3 D" charset="0"/>
                <a:sym typeface="Montserrat Medium"/>
              </a:rPr>
              <a:t>Customer Acquisition</a:t>
            </a:r>
            <a:endParaRPr sz="4000" dirty="0">
              <a:solidFill>
                <a:srgbClr val="FFFFFF"/>
              </a:solidFill>
              <a:latin typeface="Alternate Gothic No3 D" charset="0"/>
              <a:ea typeface="Alternate Gothic No3 D" charset="0"/>
              <a:cs typeface="Alternate Gothic No3 D" charset="0"/>
              <a:sym typeface="Montserrat Medium"/>
            </a:endParaRPr>
          </a:p>
        </p:txBody>
      </p:sp>
      <p:pic>
        <p:nvPicPr>
          <p:cNvPr id="16" name="Picture 15"/>
          <p:cNvPicPr>
            <a:picLocks noChangeAspect="1"/>
          </p:cNvPicPr>
          <p:nvPr/>
        </p:nvPicPr>
        <p:blipFill>
          <a:blip r:embed="rId3"/>
          <a:stretch>
            <a:fillRect/>
          </a:stretch>
        </p:blipFill>
        <p:spPr>
          <a:xfrm>
            <a:off x="91440" y="4800600"/>
            <a:ext cx="640080" cy="234008"/>
          </a:xfrm>
          <a:prstGeom prst="rect">
            <a:avLst/>
          </a:prstGeom>
        </p:spPr>
      </p:pic>
      <p:grpSp>
        <p:nvGrpSpPr>
          <p:cNvPr id="8" name="Group 7"/>
          <p:cNvGrpSpPr/>
          <p:nvPr/>
        </p:nvGrpSpPr>
        <p:grpSpPr>
          <a:xfrm>
            <a:off x="3977640" y="431178"/>
            <a:ext cx="1188720" cy="1188720"/>
            <a:chOff x="3783482" y="357657"/>
            <a:chExt cx="1577036" cy="1577036"/>
          </a:xfrm>
          <a:effectLst>
            <a:glow rad="63500">
              <a:schemeClr val="bg1">
                <a:alpha val="40000"/>
              </a:schemeClr>
            </a:glow>
          </a:effectLst>
        </p:grpSpPr>
        <p:sp>
          <p:nvSpPr>
            <p:cNvPr id="3" name="Oval 2"/>
            <p:cNvSpPr/>
            <p:nvPr/>
          </p:nvSpPr>
          <p:spPr>
            <a:xfrm>
              <a:off x="3783482" y="357657"/>
              <a:ext cx="1577036" cy="15770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 name="Shape 311"/>
            <p:cNvPicPr preferRelativeResize="0"/>
            <p:nvPr/>
          </p:nvPicPr>
          <p:blipFill rotWithShape="1">
            <a:blip r:embed="rId4">
              <a:alphaModFix/>
            </a:blip>
            <a:srcRect b="13993"/>
            <a:stretch/>
          </p:blipFill>
          <p:spPr>
            <a:xfrm>
              <a:off x="3973444" y="603076"/>
              <a:ext cx="1197112" cy="1029634"/>
            </a:xfrm>
            <a:prstGeom prst="rect">
              <a:avLst/>
            </a:prstGeom>
            <a:noFill/>
            <a:ln>
              <a:noFill/>
            </a:ln>
          </p:spPr>
        </p:pic>
      </p:grpSp>
      <p:grpSp>
        <p:nvGrpSpPr>
          <p:cNvPr id="7" name="Group 6"/>
          <p:cNvGrpSpPr/>
          <p:nvPr/>
        </p:nvGrpSpPr>
        <p:grpSpPr>
          <a:xfrm>
            <a:off x="3977640" y="1983230"/>
            <a:ext cx="1188720" cy="1188720"/>
            <a:chOff x="3838019" y="2178214"/>
            <a:chExt cx="1488196" cy="1488196"/>
          </a:xfrm>
          <a:effectLst>
            <a:glow rad="63500">
              <a:schemeClr val="bg1">
                <a:alpha val="40000"/>
              </a:schemeClr>
            </a:glow>
          </a:effectLst>
        </p:grpSpPr>
        <p:sp>
          <p:nvSpPr>
            <p:cNvPr id="19" name="Oval 18"/>
            <p:cNvSpPr/>
            <p:nvPr/>
          </p:nvSpPr>
          <p:spPr>
            <a:xfrm>
              <a:off x="3838019" y="2178214"/>
              <a:ext cx="1488196" cy="14881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0" name="Shape 310"/>
            <p:cNvPicPr preferRelativeResize="0"/>
            <p:nvPr/>
          </p:nvPicPr>
          <p:blipFill rotWithShape="1">
            <a:blip r:embed="rId5">
              <a:alphaModFix/>
            </a:blip>
            <a:srcRect b="13993"/>
            <a:stretch/>
          </p:blipFill>
          <p:spPr>
            <a:xfrm>
              <a:off x="4013604" y="2419196"/>
              <a:ext cx="1146536" cy="986134"/>
            </a:xfrm>
            <a:prstGeom prst="rect">
              <a:avLst/>
            </a:prstGeom>
            <a:noFill/>
            <a:ln>
              <a:noFill/>
            </a:ln>
          </p:spPr>
        </p:pic>
      </p:grpSp>
      <p:grpSp>
        <p:nvGrpSpPr>
          <p:cNvPr id="9" name="Group 8"/>
          <p:cNvGrpSpPr/>
          <p:nvPr/>
        </p:nvGrpSpPr>
        <p:grpSpPr>
          <a:xfrm>
            <a:off x="3977640" y="3601942"/>
            <a:ext cx="1188720" cy="1188720"/>
            <a:chOff x="3917079" y="3514125"/>
            <a:chExt cx="1309842" cy="1309842"/>
          </a:xfrm>
          <a:effectLst>
            <a:glow rad="63500">
              <a:schemeClr val="bg1">
                <a:alpha val="40000"/>
              </a:schemeClr>
            </a:glow>
          </a:effectLst>
        </p:grpSpPr>
        <p:sp>
          <p:nvSpPr>
            <p:cNvPr id="21" name="Oval 20"/>
            <p:cNvSpPr/>
            <p:nvPr/>
          </p:nvSpPr>
          <p:spPr>
            <a:xfrm>
              <a:off x="3917079" y="3514125"/>
              <a:ext cx="1309842" cy="13098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2" name="Shape 312"/>
            <p:cNvPicPr preferRelativeResize="0"/>
            <p:nvPr/>
          </p:nvPicPr>
          <p:blipFill rotWithShape="1">
            <a:blip r:embed="rId6">
              <a:alphaModFix/>
            </a:blip>
            <a:srcRect b="17992"/>
            <a:stretch/>
          </p:blipFill>
          <p:spPr>
            <a:xfrm>
              <a:off x="3969066" y="3590872"/>
              <a:ext cx="1204523" cy="1123750"/>
            </a:xfrm>
            <a:prstGeom prst="rect">
              <a:avLst/>
            </a:prstGeom>
            <a:noFill/>
            <a:ln>
              <a:noFill/>
            </a:ln>
          </p:spPr>
        </p:pic>
      </p:grpSp>
      <p:grpSp>
        <p:nvGrpSpPr>
          <p:cNvPr id="10" name="Group 9"/>
          <p:cNvGrpSpPr/>
          <p:nvPr/>
        </p:nvGrpSpPr>
        <p:grpSpPr>
          <a:xfrm>
            <a:off x="5669280" y="2084857"/>
            <a:ext cx="2201400" cy="984470"/>
            <a:chOff x="5670263" y="1963020"/>
            <a:chExt cx="2201400" cy="984470"/>
          </a:xfrm>
        </p:grpSpPr>
        <p:sp>
          <p:nvSpPr>
            <p:cNvPr id="314" name="Shape 314"/>
            <p:cNvSpPr txBox="1"/>
            <p:nvPr/>
          </p:nvSpPr>
          <p:spPr>
            <a:xfrm>
              <a:off x="5670263" y="2024990"/>
              <a:ext cx="2201400" cy="92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tx1"/>
                </a:solidFill>
                <a:latin typeface="Gill Sans" charset="0"/>
                <a:ea typeface="Gill Sans" charset="0"/>
                <a:cs typeface="Gill Sans" charset="0"/>
                <a:sym typeface="Montserrat Medium"/>
              </a:endParaRPr>
            </a:p>
            <a:p>
              <a:pPr marL="0" lvl="0" indent="0" rtl="0">
                <a:spcBef>
                  <a:spcPts val="0"/>
                </a:spcBef>
                <a:spcAft>
                  <a:spcPts val="0"/>
                </a:spcAft>
                <a:buNone/>
              </a:pPr>
              <a:endParaRPr dirty="0">
                <a:solidFill>
                  <a:schemeClr val="tx1"/>
                </a:solidFill>
                <a:latin typeface="Gill Sans" charset="0"/>
                <a:ea typeface="Gill Sans" charset="0"/>
                <a:cs typeface="Gill Sans" charset="0"/>
              </a:endParaRPr>
            </a:p>
            <a:p>
              <a:pPr marL="0" lvl="0" indent="0" rtl="0">
                <a:spcBef>
                  <a:spcPts val="0"/>
                </a:spcBef>
                <a:spcAft>
                  <a:spcPts val="0"/>
                </a:spcAft>
                <a:buNone/>
              </a:pPr>
              <a:r>
                <a:rPr lang="en" dirty="0">
                  <a:solidFill>
                    <a:schemeClr val="tx1"/>
                  </a:solidFill>
                  <a:latin typeface="Gill Sans" charset="0"/>
                  <a:ea typeface="Gill Sans" charset="0"/>
                  <a:cs typeface="Gill Sans" charset="0"/>
                  <a:sym typeface="Montserrat Light"/>
                </a:rPr>
                <a:t>Cost: $</a:t>
              </a:r>
              <a:endParaRPr dirty="0">
                <a:solidFill>
                  <a:schemeClr val="tx1"/>
                </a:solidFill>
                <a:latin typeface="Gill Sans" charset="0"/>
                <a:ea typeface="Gill Sans" charset="0"/>
                <a:cs typeface="Gill Sans" charset="0"/>
                <a:sym typeface="Montserrat Light"/>
              </a:endParaRPr>
            </a:p>
            <a:p>
              <a:pPr marL="0" lvl="0" indent="0" rtl="0">
                <a:spcBef>
                  <a:spcPts val="0"/>
                </a:spcBef>
                <a:spcAft>
                  <a:spcPts val="0"/>
                </a:spcAft>
                <a:buNone/>
              </a:pPr>
              <a:r>
                <a:rPr lang="en" dirty="0">
                  <a:solidFill>
                    <a:schemeClr val="tx1"/>
                  </a:solidFill>
                  <a:latin typeface="Gill Sans" charset="0"/>
                  <a:ea typeface="Gill Sans" charset="0"/>
                  <a:cs typeface="Gill Sans" charset="0"/>
                  <a:sym typeface="Montserrat Light"/>
                </a:rPr>
                <a:t>Effectiveness: Medium</a:t>
              </a:r>
              <a:endParaRPr dirty="0">
                <a:solidFill>
                  <a:schemeClr val="tx1"/>
                </a:solidFill>
                <a:latin typeface="Gill Sans" charset="0"/>
                <a:ea typeface="Gill Sans" charset="0"/>
                <a:cs typeface="Gill Sans" charset="0"/>
                <a:sym typeface="Montserrat Light"/>
              </a:endParaRPr>
            </a:p>
          </p:txBody>
        </p:sp>
        <p:sp>
          <p:nvSpPr>
            <p:cNvPr id="5" name="Rectangle 4"/>
            <p:cNvSpPr/>
            <p:nvPr/>
          </p:nvSpPr>
          <p:spPr>
            <a:xfrm>
              <a:off x="5670263" y="1963020"/>
              <a:ext cx="928459" cy="523220"/>
            </a:xfrm>
            <a:prstGeom prst="rect">
              <a:avLst/>
            </a:prstGeom>
          </p:spPr>
          <p:txBody>
            <a:bodyPr wrap="none">
              <a:spAutoFit/>
            </a:bodyPr>
            <a:lstStyle/>
            <a:p>
              <a:r>
                <a:rPr lang="en" sz="2800" dirty="0">
                  <a:solidFill>
                    <a:schemeClr val="bg1"/>
                  </a:solidFill>
                  <a:latin typeface="Alternate Gothic No3 D" charset="0"/>
                  <a:ea typeface="Alternate Gothic No3 D" charset="0"/>
                  <a:cs typeface="Alternate Gothic No3 D" charset="0"/>
                  <a:sym typeface="Montserrat Medium"/>
                </a:rPr>
                <a:t>Offline</a:t>
              </a:r>
              <a:endParaRPr lang="en-US" sz="2800" dirty="0">
                <a:solidFill>
                  <a:schemeClr val="bg1"/>
                </a:solidFill>
                <a:latin typeface="Alternate Gothic No3 D" charset="0"/>
                <a:ea typeface="Alternate Gothic No3 D" charset="0"/>
                <a:cs typeface="Alternate Gothic No3 D" charset="0"/>
              </a:endParaRPr>
            </a:p>
          </p:txBody>
        </p:sp>
      </p:grpSp>
      <p:grpSp>
        <p:nvGrpSpPr>
          <p:cNvPr id="12" name="Group 11"/>
          <p:cNvGrpSpPr/>
          <p:nvPr/>
        </p:nvGrpSpPr>
        <p:grpSpPr>
          <a:xfrm>
            <a:off x="5669280" y="3611751"/>
            <a:ext cx="2201400" cy="1124257"/>
            <a:chOff x="5670263" y="3431033"/>
            <a:chExt cx="2201400" cy="1124257"/>
          </a:xfrm>
        </p:grpSpPr>
        <p:sp>
          <p:nvSpPr>
            <p:cNvPr id="315" name="Shape 315"/>
            <p:cNvSpPr txBox="1"/>
            <p:nvPr/>
          </p:nvSpPr>
          <p:spPr>
            <a:xfrm>
              <a:off x="5670263" y="3579690"/>
              <a:ext cx="2201400" cy="975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tx1"/>
                </a:solidFill>
                <a:latin typeface="Gill Sans" charset="0"/>
                <a:ea typeface="Gill Sans" charset="0"/>
                <a:cs typeface="Gill Sans" charset="0"/>
              </a:endParaRPr>
            </a:p>
            <a:p>
              <a:pPr marL="0" lvl="0" indent="0" rtl="0">
                <a:spcBef>
                  <a:spcPts val="0"/>
                </a:spcBef>
                <a:spcAft>
                  <a:spcPts val="0"/>
                </a:spcAft>
                <a:buNone/>
              </a:pPr>
              <a:r>
                <a:rPr lang="en" dirty="0">
                  <a:solidFill>
                    <a:schemeClr val="tx1"/>
                  </a:solidFill>
                  <a:latin typeface="Gill Sans" charset="0"/>
                  <a:ea typeface="Gill Sans" charset="0"/>
                  <a:cs typeface="Gill Sans" charset="0"/>
                  <a:sym typeface="Montserrat Light"/>
                </a:rPr>
                <a:t>Cost: $$</a:t>
              </a:r>
              <a:endParaRPr dirty="0">
                <a:solidFill>
                  <a:schemeClr val="tx1"/>
                </a:solidFill>
                <a:latin typeface="Gill Sans" charset="0"/>
                <a:ea typeface="Gill Sans" charset="0"/>
                <a:cs typeface="Gill Sans" charset="0"/>
                <a:sym typeface="Montserrat Light"/>
              </a:endParaRPr>
            </a:p>
            <a:p>
              <a:pPr marL="0" lvl="0" indent="0" rtl="0">
                <a:spcBef>
                  <a:spcPts val="0"/>
                </a:spcBef>
                <a:spcAft>
                  <a:spcPts val="0"/>
                </a:spcAft>
                <a:buNone/>
              </a:pPr>
              <a:r>
                <a:rPr lang="en" dirty="0">
                  <a:solidFill>
                    <a:schemeClr val="tx1"/>
                  </a:solidFill>
                  <a:latin typeface="Gill Sans" charset="0"/>
                  <a:ea typeface="Gill Sans" charset="0"/>
                  <a:cs typeface="Gill Sans" charset="0"/>
                  <a:sym typeface="Montserrat Light"/>
                </a:rPr>
                <a:t>Effectiveness: Low</a:t>
              </a:r>
              <a:endParaRPr dirty="0">
                <a:solidFill>
                  <a:schemeClr val="tx1"/>
                </a:solidFill>
                <a:latin typeface="Gill Sans" charset="0"/>
                <a:ea typeface="Gill Sans" charset="0"/>
                <a:cs typeface="Gill Sans" charset="0"/>
                <a:sym typeface="Montserrat Light"/>
              </a:endParaRPr>
            </a:p>
          </p:txBody>
        </p:sp>
        <p:sp>
          <p:nvSpPr>
            <p:cNvPr id="6" name="Rectangle 5"/>
            <p:cNvSpPr/>
            <p:nvPr/>
          </p:nvSpPr>
          <p:spPr>
            <a:xfrm>
              <a:off x="5670263" y="3431033"/>
              <a:ext cx="1641796" cy="523220"/>
            </a:xfrm>
            <a:prstGeom prst="rect">
              <a:avLst/>
            </a:prstGeom>
          </p:spPr>
          <p:txBody>
            <a:bodyPr wrap="none">
              <a:spAutoFit/>
            </a:bodyPr>
            <a:lstStyle/>
            <a:p>
              <a:pPr lvl="0" algn="ctr"/>
              <a:r>
                <a:rPr lang="en" sz="2800" dirty="0">
                  <a:solidFill>
                    <a:schemeClr val="bg1"/>
                  </a:solidFill>
                  <a:latin typeface="Alternate Gothic No3 D" charset="0"/>
                  <a:ea typeface="Alternate Gothic No3 D" charset="0"/>
                  <a:cs typeface="Alternate Gothic No3 D" charset="0"/>
                  <a:sym typeface="Montserrat Medium"/>
                </a:rPr>
                <a:t>Partnerships</a:t>
              </a:r>
            </a:p>
          </p:txBody>
        </p:sp>
      </p:grpSp>
      <p:grpSp>
        <p:nvGrpSpPr>
          <p:cNvPr id="11" name="Group 10"/>
          <p:cNvGrpSpPr/>
          <p:nvPr/>
        </p:nvGrpSpPr>
        <p:grpSpPr>
          <a:xfrm>
            <a:off x="5669280" y="483344"/>
            <a:ext cx="1884360" cy="1046440"/>
            <a:chOff x="5651734" y="406507"/>
            <a:chExt cx="1884360" cy="1046440"/>
          </a:xfrm>
        </p:grpSpPr>
        <p:sp>
          <p:nvSpPr>
            <p:cNvPr id="4" name="Rectangle 3"/>
            <p:cNvSpPr/>
            <p:nvPr/>
          </p:nvSpPr>
          <p:spPr>
            <a:xfrm>
              <a:off x="5651734" y="929727"/>
              <a:ext cx="1884360" cy="523220"/>
            </a:xfrm>
            <a:prstGeom prst="rect">
              <a:avLst/>
            </a:prstGeom>
          </p:spPr>
          <p:txBody>
            <a:bodyPr wrap="square" anchor="ctr" anchorCtr="0">
              <a:spAutoFit/>
            </a:bodyPr>
            <a:lstStyle/>
            <a:p>
              <a:pPr lvl="0"/>
              <a:r>
                <a:rPr lang="en" dirty="0">
                  <a:solidFill>
                    <a:schemeClr val="tx1"/>
                  </a:solidFill>
                  <a:latin typeface="Gill Sans" charset="0"/>
                  <a:ea typeface="Gill Sans" charset="0"/>
                  <a:cs typeface="Gill Sans" charset="0"/>
                  <a:sym typeface="Montserrat Light"/>
                </a:rPr>
                <a:t>Cost: $$$</a:t>
              </a:r>
            </a:p>
            <a:p>
              <a:pPr lvl="0"/>
              <a:r>
                <a:rPr lang="en" dirty="0">
                  <a:solidFill>
                    <a:schemeClr val="tx1"/>
                  </a:solidFill>
                  <a:latin typeface="Gill Sans" charset="0"/>
                  <a:ea typeface="Gill Sans" charset="0"/>
                  <a:cs typeface="Gill Sans" charset="0"/>
                  <a:sym typeface="Montserrat Light"/>
                </a:rPr>
                <a:t>Effectiveness: High</a:t>
              </a:r>
            </a:p>
          </p:txBody>
        </p:sp>
        <p:sp>
          <p:nvSpPr>
            <p:cNvPr id="2" name="Rectangle 1"/>
            <p:cNvSpPr/>
            <p:nvPr/>
          </p:nvSpPr>
          <p:spPr>
            <a:xfrm>
              <a:off x="5670263" y="406507"/>
              <a:ext cx="923651" cy="523220"/>
            </a:xfrm>
            <a:prstGeom prst="rect">
              <a:avLst/>
            </a:prstGeom>
          </p:spPr>
          <p:txBody>
            <a:bodyPr wrap="none">
              <a:spAutoFit/>
            </a:bodyPr>
            <a:lstStyle/>
            <a:p>
              <a:r>
                <a:rPr lang="en" sz="2800" dirty="0">
                  <a:solidFill>
                    <a:schemeClr val="bg1"/>
                  </a:solidFill>
                  <a:latin typeface="Alternate Gothic No3 D" charset="0"/>
                  <a:ea typeface="Alternate Gothic No3 D" charset="0"/>
                  <a:cs typeface="Alternate Gothic No3 D" charset="0"/>
                  <a:sym typeface="Montserrat Medium"/>
                </a:rPr>
                <a:t>Digital</a:t>
              </a:r>
              <a:endParaRPr lang="en-US" sz="2800" dirty="0">
                <a:solidFill>
                  <a:schemeClr val="bg1"/>
                </a:solidFill>
                <a:latin typeface="Alternate Gothic No3 D" charset="0"/>
                <a:ea typeface="Alternate Gothic No3 D" charset="0"/>
                <a:cs typeface="Alternate Gothic No3 D" charset="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5" name="Group 14"/>
          <p:cNvGrpSpPr/>
          <p:nvPr/>
        </p:nvGrpSpPr>
        <p:grpSpPr>
          <a:xfrm>
            <a:off x="-1" y="1086"/>
            <a:ext cx="9144001" cy="1782376"/>
            <a:chOff x="4500" y="48"/>
            <a:chExt cx="9135000" cy="1172804"/>
          </a:xfrm>
        </p:grpSpPr>
        <p:sp>
          <p:nvSpPr>
            <p:cNvPr id="16" name="Shape 414"/>
            <p:cNvSpPr/>
            <p:nvPr/>
          </p:nvSpPr>
          <p:spPr>
            <a:xfrm rot="10800000" flipH="1">
              <a:off x="4500" y="48"/>
              <a:ext cx="9135000" cy="1160787"/>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416"/>
            <p:cNvSpPr txBox="1"/>
            <p:nvPr/>
          </p:nvSpPr>
          <p:spPr>
            <a:xfrm>
              <a:off x="167906" y="615674"/>
              <a:ext cx="6477613" cy="557178"/>
            </a:xfrm>
            <a:prstGeom prst="rect">
              <a:avLst/>
            </a:prstGeom>
            <a:noFill/>
            <a:ln>
              <a:noFill/>
            </a:ln>
          </p:spPr>
          <p:txBody>
            <a:bodyPr spcFirstLastPara="1" wrap="square" lIns="91425" tIns="91425" rIns="91425" bIns="91425" anchor="t" anchorCtr="0">
              <a:noAutofit/>
            </a:bodyPr>
            <a:lstStyle/>
            <a:p>
              <a:pPr lvl="0"/>
              <a:r>
                <a:rPr lang="en-US" sz="4000" dirty="0">
                  <a:solidFill>
                    <a:schemeClr val="tx1"/>
                  </a:solidFill>
                  <a:latin typeface="Alternate Gothic No3 D" charset="0"/>
                  <a:ea typeface="Alternate Gothic No3 D" charset="0"/>
                  <a:cs typeface="Alternate Gothic No3 D" charset="0"/>
                  <a:sym typeface="Montserrat Medium"/>
                </a:rPr>
                <a:t>Fitness Ecosystem</a:t>
              </a:r>
            </a:p>
          </p:txBody>
        </p:sp>
      </p:gr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13</a:t>
            </a:fld>
            <a:endParaRPr dirty="0">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207" name="Shape 207"/>
          <p:cNvPicPr preferRelativeResize="0"/>
          <p:nvPr/>
        </p:nvPicPr>
        <p:blipFill>
          <a:blip r:embed="rId3">
            <a:alphaModFix/>
          </a:blip>
          <a:stretch>
            <a:fillRect/>
          </a:stretch>
        </p:blipFill>
        <p:spPr>
          <a:xfrm>
            <a:off x="76250" y="4802476"/>
            <a:ext cx="662063" cy="264825"/>
          </a:xfrm>
          <a:prstGeom prst="rect">
            <a:avLst/>
          </a:prstGeom>
          <a:noFill/>
          <a:ln>
            <a:noFill/>
          </a:ln>
        </p:spPr>
      </p:pic>
      <p:grpSp>
        <p:nvGrpSpPr>
          <p:cNvPr id="41" name="Group 40"/>
          <p:cNvGrpSpPr/>
          <p:nvPr/>
        </p:nvGrpSpPr>
        <p:grpSpPr>
          <a:xfrm>
            <a:off x="466479" y="1866704"/>
            <a:ext cx="7827477" cy="3189928"/>
            <a:chOff x="466479" y="1571173"/>
            <a:chExt cx="7827477" cy="3189928"/>
          </a:xfrm>
        </p:grpSpPr>
        <p:cxnSp>
          <p:nvCxnSpPr>
            <p:cNvPr id="42" name="Shape 357"/>
            <p:cNvCxnSpPr/>
            <p:nvPr/>
          </p:nvCxnSpPr>
          <p:spPr>
            <a:xfrm flipV="1">
              <a:off x="1558856" y="2904528"/>
              <a:ext cx="5655760" cy="46813"/>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4566033" y="1922315"/>
              <a:ext cx="5968" cy="2662326"/>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3988350" y="4493201"/>
              <a:ext cx="1167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Functional</a:t>
              </a:r>
              <a:endParaRPr dirty="0">
                <a:solidFill>
                  <a:schemeClr val="tx1"/>
                </a:solidFill>
                <a:latin typeface="Alternate Gothic No3 D" charset="0"/>
                <a:ea typeface="Alternate Gothic No3 D" charset="0"/>
                <a:cs typeface="Alternate Gothic No3 D" charset="0"/>
                <a:sym typeface="Montserrat ExtraLight"/>
              </a:endParaRPr>
            </a:p>
          </p:txBody>
        </p:sp>
        <p:sp>
          <p:nvSpPr>
            <p:cNvPr id="45" name="Shape 361"/>
            <p:cNvSpPr txBox="1"/>
            <p:nvPr/>
          </p:nvSpPr>
          <p:spPr>
            <a:xfrm>
              <a:off x="466479" y="2741270"/>
              <a:ext cx="1167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Expensive</a:t>
              </a:r>
              <a:endParaRPr dirty="0">
                <a:solidFill>
                  <a:schemeClr val="tx1"/>
                </a:solidFill>
                <a:latin typeface="Alternate Gothic No3 D" charset="0"/>
                <a:ea typeface="Alternate Gothic No3 D" charset="0"/>
                <a:cs typeface="Alternate Gothic No3 D" charset="0"/>
                <a:sym typeface="Montserrat ExtraLight"/>
              </a:endParaRPr>
            </a:p>
          </p:txBody>
        </p:sp>
        <p:sp>
          <p:nvSpPr>
            <p:cNvPr id="46" name="Shape 362"/>
            <p:cNvSpPr txBox="1"/>
            <p:nvPr/>
          </p:nvSpPr>
          <p:spPr>
            <a:xfrm>
              <a:off x="7126656" y="2699103"/>
              <a:ext cx="11673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Affordable</a:t>
              </a:r>
              <a:endParaRPr dirty="0">
                <a:solidFill>
                  <a:schemeClr val="tx1"/>
                </a:solidFill>
                <a:latin typeface="Alternate Gothic No3 D" charset="0"/>
                <a:ea typeface="Alternate Gothic No3 D" charset="0"/>
                <a:cs typeface="Alternate Gothic No3 D" charset="0"/>
                <a:sym typeface="Montserrat ExtraLight"/>
              </a:endParaRPr>
            </a:p>
          </p:txBody>
        </p:sp>
        <p:sp>
          <p:nvSpPr>
            <p:cNvPr id="47" name="Shape 359"/>
            <p:cNvSpPr txBox="1"/>
            <p:nvPr/>
          </p:nvSpPr>
          <p:spPr>
            <a:xfrm>
              <a:off x="4013991" y="1571173"/>
              <a:ext cx="1199263" cy="267900"/>
            </a:xfrm>
            <a:prstGeom prst="rect">
              <a:avLst/>
            </a:prstGeom>
            <a:solidFill>
              <a:schemeClr val="lt1"/>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Alternate Gothic No3 D" charset="0"/>
                  <a:ea typeface="Alternate Gothic No3 D" charset="0"/>
                  <a:cs typeface="Alternate Gothic No3 D" charset="0"/>
                  <a:sym typeface="Montserrat ExtraLight"/>
                </a:rPr>
                <a:t>Experiential</a:t>
              </a:r>
              <a:endParaRPr dirty="0">
                <a:solidFill>
                  <a:schemeClr val="tx1"/>
                </a:solidFill>
                <a:latin typeface="Alternate Gothic No3 D" charset="0"/>
                <a:ea typeface="Alternate Gothic No3 D" charset="0"/>
                <a:cs typeface="Alternate Gothic No3 D" charset="0"/>
                <a:sym typeface="Montserrat ExtraLight"/>
              </a:endParaRPr>
            </a:p>
          </p:txBody>
        </p:sp>
        <p:grpSp>
          <p:nvGrpSpPr>
            <p:cNvPr id="48" name="Group 47"/>
            <p:cNvGrpSpPr/>
            <p:nvPr/>
          </p:nvGrpSpPr>
          <p:grpSpPr>
            <a:xfrm>
              <a:off x="1238029" y="1679691"/>
              <a:ext cx="6434441" cy="2704860"/>
              <a:chOff x="485517" y="1171797"/>
              <a:chExt cx="8025883" cy="3373859"/>
            </a:xfrm>
          </p:grpSpPr>
          <p:pic>
            <p:nvPicPr>
              <p:cNvPr id="49" name="Shape 348"/>
              <p:cNvPicPr preferRelativeResize="0"/>
              <p:nvPr/>
            </p:nvPicPr>
            <p:blipFill>
              <a:blip r:embed="rId4">
                <a:alphaModFix/>
              </a:blip>
              <a:stretch>
                <a:fillRect/>
              </a:stretch>
            </p:blipFill>
            <p:spPr>
              <a:xfrm>
                <a:off x="6624855" y="1695749"/>
                <a:ext cx="714324" cy="714325"/>
              </a:xfrm>
              <a:prstGeom prst="rect">
                <a:avLst/>
              </a:prstGeom>
              <a:solidFill>
                <a:schemeClr val="lt1"/>
              </a:solidFill>
              <a:ln>
                <a:noFill/>
              </a:ln>
            </p:spPr>
          </p:pic>
          <p:pic>
            <p:nvPicPr>
              <p:cNvPr id="50" name="Shape 349" descr="Image result for classpass logo"/>
              <p:cNvPicPr preferRelativeResize="0"/>
              <p:nvPr/>
            </p:nvPicPr>
            <p:blipFill>
              <a:blip r:embed="rId5">
                <a:alphaModFix/>
              </a:blip>
              <a:stretch>
                <a:fillRect/>
              </a:stretch>
            </p:blipFill>
            <p:spPr>
              <a:xfrm>
                <a:off x="5238743" y="1561680"/>
                <a:ext cx="1391283" cy="393599"/>
              </a:xfrm>
              <a:prstGeom prst="rect">
                <a:avLst/>
              </a:prstGeom>
              <a:solidFill>
                <a:schemeClr val="lt1"/>
              </a:solidFill>
              <a:ln>
                <a:noFill/>
              </a:ln>
            </p:spPr>
          </p:pic>
          <p:pic>
            <p:nvPicPr>
              <p:cNvPr id="52" name="Shape 351" descr="Image result for peloton logo"/>
              <p:cNvPicPr preferRelativeResize="0"/>
              <p:nvPr/>
            </p:nvPicPr>
            <p:blipFill>
              <a:blip r:embed="rId6">
                <a:alphaModFix/>
              </a:blip>
              <a:stretch>
                <a:fillRect/>
              </a:stretch>
            </p:blipFill>
            <p:spPr>
              <a:xfrm>
                <a:off x="2063833" y="2033847"/>
                <a:ext cx="621725" cy="621725"/>
              </a:xfrm>
              <a:prstGeom prst="rect">
                <a:avLst/>
              </a:prstGeom>
              <a:solidFill>
                <a:schemeClr val="lt1"/>
              </a:solidFill>
              <a:ln>
                <a:noFill/>
              </a:ln>
            </p:spPr>
          </p:pic>
          <p:pic>
            <p:nvPicPr>
              <p:cNvPr id="53" name="Shape 352" descr="Image result for daily burn logo"/>
              <p:cNvPicPr preferRelativeResize="0"/>
              <p:nvPr/>
            </p:nvPicPr>
            <p:blipFill>
              <a:blip r:embed="rId7">
                <a:alphaModFix/>
              </a:blip>
              <a:stretch>
                <a:fillRect/>
              </a:stretch>
            </p:blipFill>
            <p:spPr>
              <a:xfrm>
                <a:off x="4620380" y="2087923"/>
                <a:ext cx="1183801" cy="621725"/>
              </a:xfrm>
              <a:prstGeom prst="rect">
                <a:avLst/>
              </a:prstGeom>
              <a:solidFill>
                <a:schemeClr val="lt1"/>
              </a:solidFill>
              <a:ln>
                <a:noFill/>
              </a:ln>
            </p:spPr>
          </p:pic>
          <p:pic>
            <p:nvPicPr>
              <p:cNvPr id="54" name="Shape 353" descr="Image result for soulcycle logo"/>
              <p:cNvPicPr preferRelativeResize="0"/>
              <p:nvPr/>
            </p:nvPicPr>
            <p:blipFill>
              <a:blip r:embed="rId8">
                <a:alphaModFix/>
              </a:blip>
              <a:stretch>
                <a:fillRect/>
              </a:stretch>
            </p:blipFill>
            <p:spPr>
              <a:xfrm>
                <a:off x="485517" y="1294893"/>
                <a:ext cx="800355" cy="533575"/>
              </a:xfrm>
              <a:prstGeom prst="rect">
                <a:avLst/>
              </a:prstGeom>
              <a:solidFill>
                <a:schemeClr val="lt1"/>
              </a:solidFill>
              <a:ln>
                <a:noFill/>
              </a:ln>
            </p:spPr>
          </p:pic>
          <p:pic>
            <p:nvPicPr>
              <p:cNvPr id="55" name="Shape 354" descr="Image result for orange theory logo"/>
              <p:cNvPicPr preferRelativeResize="0"/>
              <p:nvPr/>
            </p:nvPicPr>
            <p:blipFill>
              <a:blip r:embed="rId9">
                <a:alphaModFix/>
              </a:blip>
              <a:stretch>
                <a:fillRect/>
              </a:stretch>
            </p:blipFill>
            <p:spPr>
              <a:xfrm>
                <a:off x="1882810" y="2610423"/>
                <a:ext cx="1391275" cy="390004"/>
              </a:xfrm>
              <a:prstGeom prst="rect">
                <a:avLst/>
              </a:prstGeom>
              <a:solidFill>
                <a:schemeClr val="lt1"/>
              </a:solidFill>
              <a:ln>
                <a:noFill/>
              </a:ln>
            </p:spPr>
          </p:pic>
          <p:pic>
            <p:nvPicPr>
              <p:cNvPr id="56" name="Shape 355" descr="Image result for barrys bootcamp logo"/>
              <p:cNvPicPr preferRelativeResize="0"/>
              <p:nvPr/>
            </p:nvPicPr>
            <p:blipFill>
              <a:blip r:embed="rId10">
                <a:alphaModFix/>
              </a:blip>
              <a:stretch>
                <a:fillRect/>
              </a:stretch>
            </p:blipFill>
            <p:spPr>
              <a:xfrm>
                <a:off x="1212250" y="1780821"/>
                <a:ext cx="1167369" cy="390000"/>
              </a:xfrm>
              <a:prstGeom prst="rect">
                <a:avLst/>
              </a:prstGeom>
              <a:solidFill>
                <a:schemeClr val="lt1"/>
              </a:solidFill>
              <a:ln>
                <a:noFill/>
              </a:ln>
            </p:spPr>
          </p:pic>
          <p:pic>
            <p:nvPicPr>
              <p:cNvPr id="57" name="Shape 356" descr="Image result for crossfit logo"/>
              <p:cNvPicPr preferRelativeResize="0"/>
              <p:nvPr/>
            </p:nvPicPr>
            <p:blipFill>
              <a:blip r:embed="rId11">
                <a:alphaModFix/>
              </a:blip>
              <a:stretch>
                <a:fillRect/>
              </a:stretch>
            </p:blipFill>
            <p:spPr>
              <a:xfrm>
                <a:off x="2685558" y="1862108"/>
                <a:ext cx="1268057" cy="332100"/>
              </a:xfrm>
              <a:prstGeom prst="rect">
                <a:avLst/>
              </a:prstGeom>
              <a:solidFill>
                <a:schemeClr val="lt1"/>
              </a:solidFill>
              <a:ln>
                <a:noFill/>
              </a:ln>
            </p:spPr>
          </p:pic>
          <p:pic>
            <p:nvPicPr>
              <p:cNvPr id="58" name="Shape 363"/>
              <p:cNvPicPr preferRelativeResize="0"/>
              <p:nvPr/>
            </p:nvPicPr>
            <p:blipFill>
              <a:blip r:embed="rId12">
                <a:alphaModFix/>
              </a:blip>
              <a:stretch>
                <a:fillRect/>
              </a:stretch>
            </p:blipFill>
            <p:spPr>
              <a:xfrm>
                <a:off x="6775381" y="2213274"/>
                <a:ext cx="413276" cy="393601"/>
              </a:xfrm>
              <a:prstGeom prst="rect">
                <a:avLst/>
              </a:prstGeom>
              <a:solidFill>
                <a:schemeClr val="lt1"/>
              </a:solidFill>
              <a:ln>
                <a:noFill/>
              </a:ln>
            </p:spPr>
          </p:pic>
          <p:pic>
            <p:nvPicPr>
              <p:cNvPr id="60" name="Shape 365"/>
              <p:cNvPicPr preferRelativeResize="0"/>
              <p:nvPr/>
            </p:nvPicPr>
            <p:blipFill>
              <a:blip r:embed="rId13">
                <a:alphaModFix/>
              </a:blip>
              <a:stretch>
                <a:fillRect/>
              </a:stretch>
            </p:blipFill>
            <p:spPr>
              <a:xfrm>
                <a:off x="3678378" y="2359291"/>
                <a:ext cx="800350" cy="564959"/>
              </a:xfrm>
              <a:prstGeom prst="rect">
                <a:avLst/>
              </a:prstGeom>
              <a:solidFill>
                <a:schemeClr val="lt1"/>
              </a:solidFill>
              <a:ln>
                <a:noFill/>
              </a:ln>
            </p:spPr>
          </p:pic>
          <p:pic>
            <p:nvPicPr>
              <p:cNvPr id="61" name="Shape 366"/>
              <p:cNvPicPr preferRelativeResize="0"/>
              <p:nvPr/>
            </p:nvPicPr>
            <p:blipFill>
              <a:blip r:embed="rId14">
                <a:alphaModFix/>
              </a:blip>
              <a:stretch>
                <a:fillRect/>
              </a:stretch>
            </p:blipFill>
            <p:spPr>
              <a:xfrm>
                <a:off x="4894730" y="3606962"/>
                <a:ext cx="937780" cy="468900"/>
              </a:xfrm>
              <a:prstGeom prst="rect">
                <a:avLst/>
              </a:prstGeom>
              <a:solidFill>
                <a:schemeClr val="lt1"/>
              </a:solidFill>
              <a:ln>
                <a:noFill/>
              </a:ln>
            </p:spPr>
          </p:pic>
          <p:pic>
            <p:nvPicPr>
              <p:cNvPr id="62" name="Shape 367"/>
              <p:cNvPicPr preferRelativeResize="0"/>
              <p:nvPr/>
            </p:nvPicPr>
            <p:blipFill rotWithShape="1">
              <a:blip r:embed="rId15">
                <a:alphaModFix/>
              </a:blip>
              <a:srcRect l="11948"/>
              <a:stretch/>
            </p:blipFill>
            <p:spPr>
              <a:xfrm>
                <a:off x="4894730" y="2963850"/>
                <a:ext cx="1376876" cy="618616"/>
              </a:xfrm>
              <a:prstGeom prst="rect">
                <a:avLst/>
              </a:prstGeom>
              <a:solidFill>
                <a:schemeClr val="lt1"/>
              </a:solidFill>
              <a:ln>
                <a:noFill/>
              </a:ln>
            </p:spPr>
          </p:pic>
          <p:pic>
            <p:nvPicPr>
              <p:cNvPr id="63" name="Shape 368"/>
              <p:cNvPicPr preferRelativeResize="0"/>
              <p:nvPr/>
            </p:nvPicPr>
            <p:blipFill>
              <a:blip r:embed="rId3">
                <a:alphaModFix/>
              </a:blip>
              <a:stretch>
                <a:fillRect/>
              </a:stretch>
            </p:blipFill>
            <p:spPr>
              <a:xfrm>
                <a:off x="7339180" y="1171797"/>
                <a:ext cx="1172220" cy="468900"/>
              </a:xfrm>
              <a:prstGeom prst="rect">
                <a:avLst/>
              </a:prstGeom>
              <a:solidFill>
                <a:schemeClr val="lt1"/>
              </a:solidFill>
              <a:ln>
                <a:noFill/>
              </a:ln>
            </p:spPr>
          </p:pic>
          <p:pic>
            <p:nvPicPr>
              <p:cNvPr id="64" name="Picture 63" descr="original.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09857" y="3841412"/>
                <a:ext cx="731049" cy="704244"/>
              </a:xfrm>
              <a:prstGeom prst="rect">
                <a:avLst/>
              </a:prstGeom>
              <a:solidFill>
                <a:schemeClr val="lt1"/>
              </a:solidFill>
            </p:spPr>
          </p:pic>
          <p:pic>
            <p:nvPicPr>
              <p:cNvPr id="59" name="Shape 364"/>
              <p:cNvPicPr preferRelativeResize="0"/>
              <p:nvPr/>
            </p:nvPicPr>
            <p:blipFill>
              <a:blip r:embed="rId17">
                <a:alphaModFix/>
              </a:blip>
              <a:stretch>
                <a:fillRect/>
              </a:stretch>
            </p:blipFill>
            <p:spPr>
              <a:xfrm>
                <a:off x="4346030" y="3089175"/>
                <a:ext cx="548700" cy="670332"/>
              </a:xfrm>
              <a:prstGeom prst="rect">
                <a:avLst/>
              </a:prstGeom>
              <a:solidFill>
                <a:schemeClr val="lt1"/>
              </a:solidFill>
              <a:ln>
                <a:noFill/>
              </a:ln>
            </p:spPr>
          </p:pic>
          <p:pic>
            <p:nvPicPr>
              <p:cNvPr id="51" name="Shape 350" descr="Image result for fit reserve logo"/>
              <p:cNvPicPr preferRelativeResize="0"/>
              <p:nvPr/>
            </p:nvPicPr>
            <p:blipFill>
              <a:blip r:embed="rId18">
                <a:alphaModFix/>
              </a:blip>
              <a:stretch>
                <a:fillRect/>
              </a:stretch>
            </p:blipFill>
            <p:spPr>
              <a:xfrm>
                <a:off x="4700220" y="2525675"/>
                <a:ext cx="1376865" cy="468900"/>
              </a:xfrm>
              <a:prstGeom prst="rect">
                <a:avLst/>
              </a:prstGeom>
              <a:solidFill>
                <a:schemeClr val="lt1"/>
              </a:solidFill>
              <a:ln>
                <a:noFill/>
              </a:ln>
            </p:spPr>
          </p:pic>
        </p:grpSp>
      </p:grpSp>
    </p:spTree>
    <p:extLst>
      <p:ext uri="{BB962C8B-B14F-4D97-AF65-F5344CB8AC3E}">
        <p14:creationId xmlns:p14="http://schemas.microsoft.com/office/powerpoint/2010/main" val="1884063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17" name="Shape 414"/>
          <p:cNvSpPr/>
          <p:nvPr/>
        </p:nvSpPr>
        <p:spPr>
          <a:xfrm rot="10800000" flipH="1">
            <a:off x="3070444" y="0"/>
            <a:ext cx="6089904" cy="5143500"/>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txBox="1">
            <a:spLocks noGrp="1"/>
          </p:cNvSpPr>
          <p:nvPr>
            <p:ph type="sldNum" idx="12"/>
          </p:nvPr>
        </p:nvSpPr>
        <p:spPr>
          <a:xfrm>
            <a:off x="8686800" y="4829783"/>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14</a:t>
            </a:fld>
            <a:endParaRPr dirty="0">
              <a:latin typeface="Montserrat"/>
              <a:ea typeface="Montserrat"/>
              <a:cs typeface="Montserrat"/>
              <a:sym typeface="Montserrat"/>
            </a:endParaRPr>
          </a:p>
        </p:txBody>
      </p:sp>
      <p:pic>
        <p:nvPicPr>
          <p:cNvPr id="408" name="Shape 408"/>
          <p:cNvPicPr preferRelativeResize="0"/>
          <p:nvPr/>
        </p:nvPicPr>
        <p:blipFill>
          <a:blip r:embed="rId3">
            <a:alphaModFix/>
          </a:blip>
          <a:stretch>
            <a:fillRect/>
          </a:stretch>
        </p:blipFill>
        <p:spPr>
          <a:xfrm>
            <a:off x="76250" y="4802476"/>
            <a:ext cx="662063" cy="264825"/>
          </a:xfrm>
          <a:prstGeom prst="rect">
            <a:avLst/>
          </a:prstGeom>
          <a:noFill/>
          <a:ln>
            <a:noFill/>
          </a:ln>
        </p:spPr>
      </p:pic>
      <p:sp>
        <p:nvSpPr>
          <p:cNvPr id="12" name="TextBox 11"/>
          <p:cNvSpPr txBox="1"/>
          <p:nvPr/>
        </p:nvSpPr>
        <p:spPr>
          <a:xfrm>
            <a:off x="4265008" y="3481409"/>
            <a:ext cx="4021742" cy="369332"/>
          </a:xfrm>
          <a:prstGeom prst="rect">
            <a:avLst/>
          </a:prstGeom>
          <a:noFill/>
        </p:spPr>
        <p:txBody>
          <a:bodyPr wrap="square" rtlCol="0">
            <a:spAutoFit/>
          </a:bodyPr>
          <a:lstStyle/>
          <a:p>
            <a:r>
              <a:rPr lang="en-US" sz="1800" dirty="0">
                <a:solidFill>
                  <a:schemeClr val="tx1"/>
                </a:solidFill>
                <a:latin typeface="Alternate Gothic No3 D" charset="0"/>
                <a:ea typeface="Alternate Gothic No3 D" charset="0"/>
                <a:cs typeface="Alternate Gothic No3 D" charset="0"/>
              </a:rPr>
              <a:t>Head of Biz Dev </a:t>
            </a:r>
            <a:r>
              <a:rPr lang="mr-IN" sz="1800" dirty="0">
                <a:solidFill>
                  <a:schemeClr val="tx1"/>
                </a:solidFill>
                <a:latin typeface="Alternate Gothic No3 D" charset="0"/>
                <a:ea typeface="Alternate Gothic No3 D" charset="0"/>
                <a:cs typeface="Alternate Gothic No3 D" charset="0"/>
              </a:rPr>
              <a:t>–</a:t>
            </a:r>
            <a:r>
              <a:rPr lang="en-US" sz="1800" dirty="0">
                <a:solidFill>
                  <a:schemeClr val="tx1"/>
                </a:solidFill>
                <a:latin typeface="Alternate Gothic No3 D" charset="0"/>
                <a:ea typeface="Alternate Gothic No3 D" charset="0"/>
                <a:cs typeface="Alternate Gothic No3 D" charset="0"/>
              </a:rPr>
              <a:t> Michael </a:t>
            </a:r>
            <a:r>
              <a:rPr lang="en-US" sz="1800" dirty="0" smtClean="0">
                <a:solidFill>
                  <a:schemeClr val="tx1"/>
                </a:solidFill>
                <a:latin typeface="Alternate Gothic No3 D" charset="0"/>
                <a:ea typeface="Alternate Gothic No3 D" charset="0"/>
                <a:cs typeface="Alternate Gothic No3 D" charset="0"/>
              </a:rPr>
              <a:t>Rojas</a:t>
            </a:r>
            <a:endParaRPr lang="en-US" sz="1800" dirty="0">
              <a:solidFill>
                <a:schemeClr val="tx1"/>
              </a:solidFill>
              <a:latin typeface="Alternate Gothic No3 D" charset="0"/>
              <a:ea typeface="Alternate Gothic No3 D" charset="0"/>
              <a:cs typeface="Alternate Gothic No3 D" charset="0"/>
            </a:endParaRPr>
          </a:p>
        </p:txBody>
      </p:sp>
      <p:sp>
        <p:nvSpPr>
          <p:cNvPr id="13" name="TextBox 12"/>
          <p:cNvSpPr txBox="1"/>
          <p:nvPr/>
        </p:nvSpPr>
        <p:spPr>
          <a:xfrm>
            <a:off x="4227463" y="200023"/>
            <a:ext cx="2885575" cy="646331"/>
          </a:xfrm>
          <a:prstGeom prst="rect">
            <a:avLst/>
          </a:prstGeom>
          <a:noFill/>
        </p:spPr>
        <p:txBody>
          <a:bodyPr wrap="square" rtlCol="0">
            <a:spAutoFit/>
          </a:bodyPr>
          <a:lstStyle/>
          <a:p>
            <a:r>
              <a:rPr lang="en-US" sz="1800" dirty="0" smtClean="0">
                <a:solidFill>
                  <a:schemeClr val="tx1"/>
                </a:solidFill>
                <a:latin typeface="Alternate Gothic No3 D" charset="0"/>
                <a:ea typeface="Alternate Gothic No3 D" charset="0"/>
                <a:cs typeface="Alternate Gothic No3 D" charset="0"/>
              </a:rPr>
              <a:t>CEO </a:t>
            </a:r>
            <a:r>
              <a:rPr lang="mr-IN" sz="1800" dirty="0" smtClean="0">
                <a:solidFill>
                  <a:schemeClr val="tx1"/>
                </a:solidFill>
                <a:latin typeface="Alternate Gothic No3 D" charset="0"/>
                <a:ea typeface="Alternate Gothic No3 D" charset="0"/>
                <a:cs typeface="Alternate Gothic No3 D" charset="0"/>
              </a:rPr>
              <a:t>–</a:t>
            </a:r>
            <a:r>
              <a:rPr lang="en-US" sz="1800" dirty="0" smtClean="0">
                <a:solidFill>
                  <a:schemeClr val="tx1"/>
                </a:solidFill>
                <a:latin typeface="Alternate Gothic No3 D" charset="0"/>
                <a:ea typeface="Alternate Gothic No3 D" charset="0"/>
                <a:cs typeface="Alternate Gothic No3 D" charset="0"/>
              </a:rPr>
              <a:t> </a:t>
            </a:r>
            <a:r>
              <a:rPr lang="en-US" sz="1800" dirty="0">
                <a:solidFill>
                  <a:schemeClr val="tx1"/>
                </a:solidFill>
                <a:latin typeface="Alternate Gothic No3 D" charset="0"/>
                <a:ea typeface="Alternate Gothic No3 D" charset="0"/>
                <a:cs typeface="Alternate Gothic No3 D" charset="0"/>
              </a:rPr>
              <a:t>Austin Cohen</a:t>
            </a:r>
          </a:p>
          <a:p>
            <a:endParaRPr lang="en-US" sz="1800" dirty="0">
              <a:solidFill>
                <a:schemeClr val="tx1"/>
              </a:solidFill>
              <a:latin typeface="Alternate Gothic No3 D" charset="0"/>
              <a:ea typeface="Alternate Gothic No3 D" charset="0"/>
              <a:cs typeface="Alternate Gothic No3 D"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477" y="3528674"/>
            <a:ext cx="1466698" cy="1466698"/>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2334477" y="198210"/>
            <a:ext cx="1466698" cy="1466698"/>
          </a:xfrm>
          <a:prstGeom prst="ellipse">
            <a:avLst/>
          </a:prstGeom>
        </p:spPr>
      </p:pic>
      <p:sp>
        <p:nvSpPr>
          <p:cNvPr id="18" name="TextBox 17"/>
          <p:cNvSpPr txBox="1"/>
          <p:nvPr/>
        </p:nvSpPr>
        <p:spPr>
          <a:xfrm>
            <a:off x="4242131" y="3997518"/>
            <a:ext cx="4522280" cy="738664"/>
          </a:xfrm>
          <a:prstGeom prst="rect">
            <a:avLst/>
          </a:prstGeom>
          <a:noFill/>
        </p:spPr>
        <p:txBody>
          <a:bodyPr wrap="square" rtlCol="0">
            <a:spAutoFit/>
          </a:bodyPr>
          <a:lstStyle/>
          <a:p>
            <a:r>
              <a:rPr lang="en-US" dirty="0" err="1">
                <a:solidFill>
                  <a:schemeClr val="tx1"/>
                </a:solidFill>
                <a:latin typeface="Gill Sans" charset="0"/>
                <a:ea typeface="Gill Sans" charset="0"/>
                <a:cs typeface="Gill Sans" charset="0"/>
              </a:rPr>
              <a:t>Aliquam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fringilla</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aliquet</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aliquet</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Nulla</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facilisi</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Proin</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ut</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pulvinar</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nisl</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Pellentesque</a:t>
            </a:r>
            <a:r>
              <a:rPr lang="en-US" dirty="0">
                <a:solidFill>
                  <a:schemeClr val="tx1"/>
                </a:solidFill>
                <a:latin typeface="Gill Sans" charset="0"/>
                <a:ea typeface="Gill Sans" charset="0"/>
                <a:cs typeface="Gill Sans" charset="0"/>
              </a:rPr>
              <a:t> habitant </a:t>
            </a:r>
            <a:r>
              <a:rPr lang="en-US" dirty="0" err="1">
                <a:solidFill>
                  <a:schemeClr val="tx1"/>
                </a:solidFill>
                <a:latin typeface="Gill Sans" charset="0"/>
                <a:ea typeface="Gill Sans" charset="0"/>
                <a:cs typeface="Gill Sans" charset="0"/>
              </a:rPr>
              <a:t>morbi</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tristique</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senectus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netus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malesuada</a:t>
            </a:r>
            <a:r>
              <a:rPr lang="en-US" dirty="0">
                <a:solidFill>
                  <a:schemeClr val="tx1"/>
                </a:solidFill>
                <a:latin typeface="Gill Sans" charset="0"/>
                <a:ea typeface="Gill Sans" charset="0"/>
                <a:cs typeface="Gill Sans" charset="0"/>
              </a:rPr>
              <a:t> fames ac </a:t>
            </a:r>
            <a:r>
              <a:rPr lang="en-US" dirty="0" err="1">
                <a:solidFill>
                  <a:schemeClr val="tx1"/>
                </a:solidFill>
                <a:latin typeface="Gill Sans" charset="0"/>
                <a:ea typeface="Gill Sans" charset="0"/>
                <a:cs typeface="Gill Sans" charset="0"/>
              </a:rPr>
              <a:t>turpis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egestas</a:t>
            </a:r>
            <a:r>
              <a:rPr lang="en-US" dirty="0">
                <a:solidFill>
                  <a:schemeClr val="tx1"/>
                </a:solidFill>
                <a:latin typeface="Gill Sans" charset="0"/>
                <a:ea typeface="Gill Sans" charset="0"/>
                <a:cs typeface="Gill Sans" charset="0"/>
              </a:rPr>
              <a:t>.</a:t>
            </a:r>
          </a:p>
        </p:txBody>
      </p:sp>
      <p:sp>
        <p:nvSpPr>
          <p:cNvPr id="19" name="TextBox 18"/>
          <p:cNvSpPr txBox="1"/>
          <p:nvPr/>
        </p:nvSpPr>
        <p:spPr>
          <a:xfrm>
            <a:off x="4204583" y="620528"/>
            <a:ext cx="4423847" cy="954107"/>
          </a:xfrm>
          <a:prstGeom prst="rect">
            <a:avLst/>
          </a:prstGeom>
          <a:noFill/>
        </p:spPr>
        <p:txBody>
          <a:bodyPr wrap="square" rtlCol="0">
            <a:spAutoFit/>
          </a:bodyPr>
          <a:lstStyle/>
          <a:p>
            <a:r>
              <a:rPr lang="en-US" dirty="0" err="1">
                <a:solidFill>
                  <a:schemeClr val="tx1"/>
                </a:solidFill>
                <a:latin typeface="Gill Sans" charset="0"/>
                <a:ea typeface="Gill Sans" charset="0"/>
                <a:cs typeface="Gill Sans" charset="0"/>
              </a:rPr>
              <a:t>Sed</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ornare</a:t>
            </a:r>
            <a:r>
              <a:rPr lang="en-US" dirty="0">
                <a:solidFill>
                  <a:schemeClr val="tx1"/>
                </a:solidFill>
                <a:latin typeface="Gill Sans" charset="0"/>
                <a:ea typeface="Gill Sans" charset="0"/>
                <a:cs typeface="Gill Sans" charset="0"/>
              </a:rPr>
              <a:t> at </a:t>
            </a:r>
            <a:r>
              <a:rPr lang="en-US" dirty="0" err="1">
                <a:solidFill>
                  <a:schemeClr val="tx1"/>
                </a:solidFill>
                <a:latin typeface="Gill Sans" charset="0"/>
                <a:ea typeface="Gill Sans" charset="0"/>
                <a:cs typeface="Gill Sans" charset="0"/>
              </a:rPr>
              <a:t>felis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vel</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Suspendisse</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suscipit</a:t>
            </a:r>
            <a:r>
              <a:rPr lang="en-US" dirty="0">
                <a:solidFill>
                  <a:schemeClr val="tx1"/>
                </a:solidFill>
                <a:latin typeface="Gill Sans" charset="0"/>
                <a:ea typeface="Gill Sans" charset="0"/>
                <a:cs typeface="Gill Sans" charset="0"/>
              </a:rPr>
              <a:t> quam in quam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nisi </a:t>
            </a:r>
            <a:r>
              <a:rPr lang="en-US" dirty="0" err="1">
                <a:solidFill>
                  <a:schemeClr val="tx1"/>
                </a:solidFill>
                <a:latin typeface="Gill Sans" charset="0"/>
                <a:ea typeface="Gill Sans" charset="0"/>
                <a:cs typeface="Gill Sans" charset="0"/>
              </a:rPr>
              <a:t>pulvinar</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Donec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cursus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efficitur</a:t>
            </a:r>
            <a:r>
              <a:rPr lang="en-US" dirty="0">
                <a:solidFill>
                  <a:schemeClr val="tx1"/>
                </a:solidFill>
                <a:latin typeface="Gill Sans" charset="0"/>
                <a:ea typeface="Gill Sans" charset="0"/>
                <a:cs typeface="Gill Sans" charset="0"/>
              </a:rPr>
              <a:t> mi,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egestas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nunc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maximus</a:t>
            </a:r>
            <a:r>
              <a:rPr lang="en-US" dirty="0">
                <a:solidFill>
                  <a:schemeClr val="tx1"/>
                </a:solidFill>
                <a:latin typeface="Gill Sans" charset="0"/>
                <a:ea typeface="Gill Sans" charset="0"/>
                <a:cs typeface="Gill Sans" charset="0"/>
              </a:rPr>
              <a:t> sit </a:t>
            </a:r>
            <a:r>
              <a:rPr lang="en-US" dirty="0" err="1">
                <a:solidFill>
                  <a:schemeClr val="tx1"/>
                </a:solidFill>
                <a:latin typeface="Gill Sans" charset="0"/>
                <a:ea typeface="Gill Sans" charset="0"/>
                <a:cs typeface="Gill Sans" charset="0"/>
              </a:rPr>
              <a:t>amet</a:t>
            </a:r>
            <a:r>
              <a:rPr lang="en-US" dirty="0" smtClean="0">
                <a:solidFill>
                  <a:schemeClr val="tx1"/>
                </a:solidFill>
                <a:latin typeface="Gill Sans" charset="0"/>
                <a:ea typeface="Gill Sans" charset="0"/>
                <a:cs typeface="Gill Sans" charset="0"/>
              </a:rPr>
              <a:t>.</a:t>
            </a:r>
            <a:endParaRPr lang="en-US" dirty="0">
              <a:solidFill>
                <a:schemeClr val="tx1"/>
              </a:solidFill>
              <a:latin typeface="Gill Sans" charset="0"/>
              <a:ea typeface="Gill Sans" charset="0"/>
              <a:cs typeface="Gill Sans" charset="0"/>
            </a:endParaRPr>
          </a:p>
        </p:txBody>
      </p:sp>
      <p:sp>
        <p:nvSpPr>
          <p:cNvPr id="21" name="TextBox 20"/>
          <p:cNvSpPr txBox="1"/>
          <p:nvPr/>
        </p:nvSpPr>
        <p:spPr>
          <a:xfrm>
            <a:off x="338125" y="312166"/>
            <a:ext cx="1928420" cy="1118255"/>
          </a:xfrm>
          <a:prstGeom prst="rect">
            <a:avLst/>
          </a:prstGeom>
          <a:noFill/>
        </p:spPr>
        <p:txBody>
          <a:bodyPr wrap="square" rtlCol="0">
            <a:spAutoFit/>
          </a:bodyPr>
          <a:lstStyle/>
          <a:p>
            <a:pPr>
              <a:lnSpc>
                <a:spcPts val="4000"/>
              </a:lnSpc>
            </a:pPr>
            <a:r>
              <a:rPr lang="en-US" sz="4000" dirty="0" smtClean="0">
                <a:solidFill>
                  <a:schemeClr val="tx1"/>
                </a:solidFill>
                <a:latin typeface="Alternate Gothic No3 D" charset="0"/>
                <a:ea typeface="Alternate Gothic No3 D" charset="0"/>
                <a:cs typeface="Alternate Gothic No3 D" charset="0"/>
              </a:rPr>
              <a:t>Meet the</a:t>
            </a:r>
          </a:p>
          <a:p>
            <a:pPr>
              <a:lnSpc>
                <a:spcPts val="4000"/>
              </a:lnSpc>
            </a:pPr>
            <a:r>
              <a:rPr lang="en-US" sz="4000" dirty="0" smtClean="0">
                <a:solidFill>
                  <a:schemeClr val="tx1"/>
                </a:solidFill>
                <a:latin typeface="Alternate Gothic No3 D" charset="0"/>
                <a:ea typeface="Alternate Gothic No3 D" charset="0"/>
                <a:cs typeface="Alternate Gothic No3 D" charset="0"/>
              </a:rPr>
              <a:t>Team</a:t>
            </a:r>
            <a:endParaRPr lang="en-US" sz="4000" dirty="0">
              <a:solidFill>
                <a:schemeClr val="tx1"/>
              </a:solidFill>
              <a:latin typeface="Alternate Gothic No3 D" charset="0"/>
              <a:ea typeface="Alternate Gothic No3 D" charset="0"/>
              <a:cs typeface="Alternate Gothic No3 D" charset="0"/>
            </a:endParaRPr>
          </a:p>
        </p:txBody>
      </p:sp>
      <p:sp>
        <p:nvSpPr>
          <p:cNvPr id="14" name="TextBox 13"/>
          <p:cNvSpPr txBox="1"/>
          <p:nvPr/>
        </p:nvSpPr>
        <p:spPr>
          <a:xfrm>
            <a:off x="4232699" y="1834927"/>
            <a:ext cx="2885575" cy="369332"/>
          </a:xfrm>
          <a:prstGeom prst="rect">
            <a:avLst/>
          </a:prstGeom>
          <a:noFill/>
        </p:spPr>
        <p:txBody>
          <a:bodyPr wrap="square" rtlCol="0">
            <a:spAutoFit/>
          </a:bodyPr>
          <a:lstStyle/>
          <a:p>
            <a:r>
              <a:rPr lang="en-US" sz="1800" dirty="0" smtClean="0">
                <a:solidFill>
                  <a:schemeClr val="tx1"/>
                </a:solidFill>
                <a:latin typeface="Alternate Gothic No3 D" charset="0"/>
                <a:ea typeface="Alternate Gothic No3 D" charset="0"/>
                <a:cs typeface="Alternate Gothic No3 D" charset="0"/>
              </a:rPr>
              <a:t>TBD </a:t>
            </a:r>
            <a:r>
              <a:rPr lang="mr-IN" sz="1800" dirty="0" smtClean="0">
                <a:solidFill>
                  <a:schemeClr val="tx1"/>
                </a:solidFill>
                <a:latin typeface="Alternate Gothic No3 D" charset="0"/>
                <a:ea typeface="Alternate Gothic No3 D" charset="0"/>
                <a:cs typeface="Alternate Gothic No3 D" charset="0"/>
              </a:rPr>
              <a:t>–</a:t>
            </a:r>
            <a:r>
              <a:rPr lang="en-US" sz="1800" dirty="0" smtClean="0">
                <a:solidFill>
                  <a:schemeClr val="tx1"/>
                </a:solidFill>
                <a:latin typeface="Alternate Gothic No3 D" charset="0"/>
                <a:ea typeface="Alternate Gothic No3 D" charset="0"/>
                <a:cs typeface="Alternate Gothic No3 D" charset="0"/>
              </a:rPr>
              <a:t> Kevin Batista</a:t>
            </a:r>
            <a:endParaRPr lang="en-US" sz="1800" dirty="0">
              <a:solidFill>
                <a:schemeClr val="tx1"/>
              </a:solidFill>
              <a:latin typeface="Alternate Gothic No3 D" charset="0"/>
              <a:ea typeface="Alternate Gothic No3 D" charset="0"/>
              <a:cs typeface="Alternate Gothic No3 D" charset="0"/>
            </a:endParaRPr>
          </a:p>
        </p:txBody>
      </p:sp>
      <p:pic>
        <p:nvPicPr>
          <p:cNvPr id="15" name="Picture 1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2334477" y="1838400"/>
            <a:ext cx="1466698" cy="1466698"/>
          </a:xfrm>
          <a:prstGeom prst="ellipse">
            <a:avLst/>
          </a:prstGeom>
        </p:spPr>
      </p:pic>
      <p:sp>
        <p:nvSpPr>
          <p:cNvPr id="16" name="TextBox 15"/>
          <p:cNvSpPr txBox="1"/>
          <p:nvPr/>
        </p:nvSpPr>
        <p:spPr>
          <a:xfrm>
            <a:off x="4204584" y="2162559"/>
            <a:ext cx="4423847" cy="954107"/>
          </a:xfrm>
          <a:prstGeom prst="rect">
            <a:avLst/>
          </a:prstGeom>
          <a:noFill/>
        </p:spPr>
        <p:txBody>
          <a:bodyPr wrap="square" rtlCol="0">
            <a:spAutoFit/>
          </a:bodyPr>
          <a:lstStyle/>
          <a:p>
            <a:r>
              <a:rPr lang="en-US" dirty="0" err="1">
                <a:solidFill>
                  <a:schemeClr val="tx1"/>
                </a:solidFill>
                <a:latin typeface="Gill Sans" charset="0"/>
                <a:ea typeface="Gill Sans" charset="0"/>
                <a:cs typeface="Gill Sans" charset="0"/>
              </a:rPr>
              <a:t>Sed</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ornare</a:t>
            </a:r>
            <a:r>
              <a:rPr lang="en-US" dirty="0">
                <a:solidFill>
                  <a:schemeClr val="tx1"/>
                </a:solidFill>
                <a:latin typeface="Gill Sans" charset="0"/>
                <a:ea typeface="Gill Sans" charset="0"/>
                <a:cs typeface="Gill Sans" charset="0"/>
              </a:rPr>
              <a:t> at </a:t>
            </a:r>
            <a:r>
              <a:rPr lang="en-US" dirty="0" err="1">
                <a:solidFill>
                  <a:schemeClr val="tx1"/>
                </a:solidFill>
                <a:latin typeface="Gill Sans" charset="0"/>
                <a:ea typeface="Gill Sans" charset="0"/>
                <a:cs typeface="Gill Sans" charset="0"/>
              </a:rPr>
              <a:t>felis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vel</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Suspendisse</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suscipit</a:t>
            </a:r>
            <a:r>
              <a:rPr lang="en-US" dirty="0">
                <a:solidFill>
                  <a:schemeClr val="tx1"/>
                </a:solidFill>
                <a:latin typeface="Gill Sans" charset="0"/>
                <a:ea typeface="Gill Sans" charset="0"/>
                <a:cs typeface="Gill Sans" charset="0"/>
              </a:rPr>
              <a:t> quam in quam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nisi </a:t>
            </a:r>
            <a:r>
              <a:rPr lang="en-US" dirty="0" err="1">
                <a:solidFill>
                  <a:schemeClr val="tx1"/>
                </a:solidFill>
                <a:latin typeface="Gill Sans" charset="0"/>
                <a:ea typeface="Gill Sans" charset="0"/>
                <a:cs typeface="Gill Sans" charset="0"/>
              </a:rPr>
              <a:t>pulvinar</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Donec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cursus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efficitur</a:t>
            </a:r>
            <a:r>
              <a:rPr lang="en-US" dirty="0">
                <a:solidFill>
                  <a:schemeClr val="tx1"/>
                </a:solidFill>
                <a:latin typeface="Gill Sans" charset="0"/>
                <a:ea typeface="Gill Sans" charset="0"/>
                <a:cs typeface="Gill Sans" charset="0"/>
              </a:rPr>
              <a:t> mi,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egestas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nunc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maximus</a:t>
            </a:r>
            <a:r>
              <a:rPr lang="en-US" dirty="0">
                <a:solidFill>
                  <a:schemeClr val="tx1"/>
                </a:solidFill>
                <a:latin typeface="Gill Sans" charset="0"/>
                <a:ea typeface="Gill Sans" charset="0"/>
                <a:cs typeface="Gill Sans" charset="0"/>
              </a:rPr>
              <a:t> sit </a:t>
            </a:r>
            <a:r>
              <a:rPr lang="en-US" dirty="0" err="1">
                <a:solidFill>
                  <a:schemeClr val="tx1"/>
                </a:solidFill>
                <a:latin typeface="Gill Sans" charset="0"/>
                <a:ea typeface="Gill Sans" charset="0"/>
                <a:cs typeface="Gill Sans" charset="0"/>
              </a:rPr>
              <a:t>amet</a:t>
            </a:r>
            <a:r>
              <a:rPr lang="en-US" dirty="0" smtClean="0">
                <a:solidFill>
                  <a:schemeClr val="tx1"/>
                </a:solidFill>
                <a:latin typeface="Gill Sans" charset="0"/>
                <a:ea typeface="Gill Sans" charset="0"/>
                <a:cs typeface="Gill Sans" charset="0"/>
              </a:rPr>
              <a:t>.</a:t>
            </a:r>
            <a:endParaRPr lang="en-US" dirty="0">
              <a:solidFill>
                <a:schemeClr val="tx1"/>
              </a:solidFill>
              <a:latin typeface="Gill Sans" charset="0"/>
              <a:ea typeface="Gill Sans" charset="0"/>
              <a:cs typeface="Gill Sans"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4"/>
        <p:cNvGrpSpPr/>
        <p:nvPr/>
      </p:nvGrpSpPr>
      <p:grpSpPr>
        <a:xfrm>
          <a:off x="0" y="0"/>
          <a:ext cx="0" cy="0"/>
          <a:chOff x="0" y="0"/>
          <a:chExt cx="0" cy="0"/>
        </a:xfrm>
      </p:grpSpPr>
      <p:sp>
        <p:nvSpPr>
          <p:cNvPr id="17" name="Shape 414"/>
          <p:cNvSpPr/>
          <p:nvPr/>
        </p:nvSpPr>
        <p:spPr>
          <a:xfrm rot="10800000" flipH="1">
            <a:off x="3142034" y="0"/>
            <a:ext cx="6018314" cy="5143500"/>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txBox="1">
            <a:spLocks noGrp="1"/>
          </p:cNvSpPr>
          <p:nvPr>
            <p:ph type="sldNum" idx="12"/>
          </p:nvPr>
        </p:nvSpPr>
        <p:spPr>
          <a:xfrm>
            <a:off x="8686800" y="4722778"/>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15</a:t>
            </a:fld>
            <a:endParaRPr dirty="0">
              <a:latin typeface="Montserrat"/>
              <a:ea typeface="Montserrat"/>
              <a:cs typeface="Montserrat"/>
              <a:sym typeface="Montserrat"/>
            </a:endParaRPr>
          </a:p>
        </p:txBody>
      </p:sp>
      <p:pic>
        <p:nvPicPr>
          <p:cNvPr id="408" name="Shape 408"/>
          <p:cNvPicPr preferRelativeResize="0"/>
          <p:nvPr/>
        </p:nvPicPr>
        <p:blipFill>
          <a:blip r:embed="rId3">
            <a:alphaModFix/>
          </a:blip>
          <a:stretch>
            <a:fillRect/>
          </a:stretch>
        </p:blipFill>
        <p:spPr>
          <a:xfrm>
            <a:off x="76250" y="4802476"/>
            <a:ext cx="662063" cy="264825"/>
          </a:xfrm>
          <a:prstGeom prst="rect">
            <a:avLst/>
          </a:prstGeom>
          <a:noFill/>
          <a:ln>
            <a:noFill/>
          </a:ln>
        </p:spPr>
      </p:pic>
      <p:sp>
        <p:nvSpPr>
          <p:cNvPr id="13" name="TextBox 12"/>
          <p:cNvSpPr txBox="1"/>
          <p:nvPr/>
        </p:nvSpPr>
        <p:spPr>
          <a:xfrm>
            <a:off x="4272681" y="577908"/>
            <a:ext cx="2885575" cy="369332"/>
          </a:xfrm>
          <a:prstGeom prst="rect">
            <a:avLst/>
          </a:prstGeom>
          <a:noFill/>
        </p:spPr>
        <p:txBody>
          <a:bodyPr wrap="square" rtlCol="0">
            <a:spAutoFit/>
          </a:bodyPr>
          <a:lstStyle/>
          <a:p>
            <a:r>
              <a:rPr lang="en-US" sz="1800" dirty="0" smtClean="0">
                <a:solidFill>
                  <a:schemeClr val="tx1"/>
                </a:solidFill>
                <a:latin typeface="Alternate Gothic No3 D" charset="0"/>
                <a:ea typeface="Alternate Gothic No3 D" charset="0"/>
                <a:cs typeface="Alternate Gothic No3 D" charset="0"/>
              </a:rPr>
              <a:t>Head of Biz </a:t>
            </a:r>
            <a:r>
              <a:rPr lang="en-US" sz="1800" dirty="0" err="1" smtClean="0">
                <a:solidFill>
                  <a:schemeClr val="tx1"/>
                </a:solidFill>
                <a:latin typeface="Alternate Gothic No3 D" charset="0"/>
                <a:ea typeface="Alternate Gothic No3 D" charset="0"/>
                <a:cs typeface="Alternate Gothic No3 D" charset="0"/>
              </a:rPr>
              <a:t>Dev</a:t>
            </a:r>
            <a:r>
              <a:rPr lang="en-US" sz="1800" dirty="0" smtClean="0">
                <a:solidFill>
                  <a:schemeClr val="tx1"/>
                </a:solidFill>
                <a:latin typeface="Alternate Gothic No3 D" charset="0"/>
                <a:ea typeface="Alternate Gothic No3 D" charset="0"/>
                <a:cs typeface="Alternate Gothic No3 D" charset="0"/>
              </a:rPr>
              <a:t> </a:t>
            </a:r>
            <a:r>
              <a:rPr lang="mr-IN" sz="1800" dirty="0" smtClean="0">
                <a:solidFill>
                  <a:schemeClr val="tx1"/>
                </a:solidFill>
                <a:latin typeface="Alternate Gothic No3 D" charset="0"/>
                <a:ea typeface="Alternate Gothic No3 D" charset="0"/>
                <a:cs typeface="Alternate Gothic No3 D" charset="0"/>
              </a:rPr>
              <a:t>–</a:t>
            </a:r>
            <a:r>
              <a:rPr lang="en-US" sz="1800" dirty="0" smtClean="0">
                <a:solidFill>
                  <a:schemeClr val="tx1"/>
                </a:solidFill>
                <a:latin typeface="Alternate Gothic No3 D" charset="0"/>
                <a:ea typeface="Alternate Gothic No3 D" charset="0"/>
                <a:cs typeface="Alternate Gothic No3 D" charset="0"/>
              </a:rPr>
              <a:t> Michael Rojas</a:t>
            </a:r>
            <a:endParaRPr lang="en-US" sz="1800" dirty="0">
              <a:solidFill>
                <a:schemeClr val="tx1"/>
              </a:solidFill>
              <a:latin typeface="Alternate Gothic No3 D" charset="0"/>
              <a:ea typeface="Alternate Gothic No3 D" charset="0"/>
              <a:cs typeface="Alternate Gothic No3 D" charset="0"/>
            </a:endParaRPr>
          </a:p>
        </p:txBody>
      </p:sp>
      <p:pic>
        <p:nvPicPr>
          <p:cNvPr id="4" name="Picture 3" descr="AAEAAQAAAAAAAABjAAAAJDliYWI5OWVjLTNiNWItNGQxZC1hOTY4LTc4MjIwZmUzYzU3Yw.jpg"/>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73354" y="494408"/>
            <a:ext cx="1280160" cy="1280160"/>
          </a:xfrm>
          <a:prstGeom prst="ellipse">
            <a:avLst/>
          </a:prstGeom>
        </p:spPr>
      </p:pic>
      <p:sp>
        <p:nvSpPr>
          <p:cNvPr id="19" name="TextBox 18"/>
          <p:cNvSpPr txBox="1"/>
          <p:nvPr/>
        </p:nvSpPr>
        <p:spPr>
          <a:xfrm>
            <a:off x="4272681" y="1001632"/>
            <a:ext cx="4521124" cy="738664"/>
          </a:xfrm>
          <a:prstGeom prst="rect">
            <a:avLst/>
          </a:prstGeom>
          <a:noFill/>
        </p:spPr>
        <p:txBody>
          <a:bodyPr wrap="square" rtlCol="0">
            <a:spAutoFit/>
          </a:bodyPr>
          <a:lstStyle/>
          <a:p>
            <a:r>
              <a:rPr lang="en-US" dirty="0" err="1">
                <a:solidFill>
                  <a:schemeClr val="tx1"/>
                </a:solidFill>
                <a:latin typeface="Gill Sans" charset="0"/>
                <a:ea typeface="Gill Sans" charset="0"/>
                <a:cs typeface="Gill Sans" charset="0"/>
              </a:rPr>
              <a:t>Sed</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ornare</a:t>
            </a:r>
            <a:r>
              <a:rPr lang="en-US" dirty="0">
                <a:solidFill>
                  <a:schemeClr val="tx1"/>
                </a:solidFill>
                <a:latin typeface="Gill Sans" charset="0"/>
                <a:ea typeface="Gill Sans" charset="0"/>
                <a:cs typeface="Gill Sans" charset="0"/>
              </a:rPr>
              <a:t> at </a:t>
            </a:r>
            <a:r>
              <a:rPr lang="en-US" dirty="0" err="1">
                <a:solidFill>
                  <a:schemeClr val="tx1"/>
                </a:solidFill>
                <a:latin typeface="Gill Sans" charset="0"/>
                <a:ea typeface="Gill Sans" charset="0"/>
                <a:cs typeface="Gill Sans" charset="0"/>
              </a:rPr>
              <a:t>felis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vel</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Suspendisse</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suscipit</a:t>
            </a:r>
            <a:r>
              <a:rPr lang="en-US" dirty="0">
                <a:solidFill>
                  <a:schemeClr val="tx1"/>
                </a:solidFill>
                <a:latin typeface="Gill Sans" charset="0"/>
                <a:ea typeface="Gill Sans" charset="0"/>
                <a:cs typeface="Gill Sans" charset="0"/>
              </a:rPr>
              <a:t> quam in quam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nisi </a:t>
            </a:r>
            <a:r>
              <a:rPr lang="en-US" dirty="0" err="1">
                <a:solidFill>
                  <a:schemeClr val="tx1"/>
                </a:solidFill>
                <a:latin typeface="Gill Sans" charset="0"/>
                <a:ea typeface="Gill Sans" charset="0"/>
                <a:cs typeface="Gill Sans" charset="0"/>
              </a:rPr>
              <a:t>pulvinar</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Donec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cursus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efficitur</a:t>
            </a:r>
            <a:r>
              <a:rPr lang="en-US" dirty="0">
                <a:solidFill>
                  <a:schemeClr val="tx1"/>
                </a:solidFill>
                <a:latin typeface="Gill Sans" charset="0"/>
                <a:ea typeface="Gill Sans" charset="0"/>
                <a:cs typeface="Gill Sans" charset="0"/>
              </a:rPr>
              <a:t> mi,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egestas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nunc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maximus</a:t>
            </a:r>
            <a:r>
              <a:rPr lang="en-US" dirty="0">
                <a:solidFill>
                  <a:schemeClr val="tx1"/>
                </a:solidFill>
                <a:latin typeface="Gill Sans" charset="0"/>
                <a:ea typeface="Gill Sans" charset="0"/>
                <a:cs typeface="Gill Sans" charset="0"/>
              </a:rPr>
              <a:t> sit </a:t>
            </a:r>
            <a:r>
              <a:rPr lang="en-US" dirty="0" err="1">
                <a:solidFill>
                  <a:schemeClr val="tx1"/>
                </a:solidFill>
                <a:latin typeface="Gill Sans" charset="0"/>
                <a:ea typeface="Gill Sans" charset="0"/>
                <a:cs typeface="Gill Sans" charset="0"/>
              </a:rPr>
              <a:t>amet</a:t>
            </a:r>
            <a:r>
              <a:rPr lang="en-US" dirty="0" smtClean="0">
                <a:solidFill>
                  <a:schemeClr val="tx1"/>
                </a:solidFill>
                <a:latin typeface="Gill Sans" charset="0"/>
                <a:ea typeface="Gill Sans" charset="0"/>
                <a:cs typeface="Gill Sans" charset="0"/>
              </a:rPr>
              <a:t>.</a:t>
            </a:r>
            <a:endParaRPr lang="en-US" dirty="0">
              <a:solidFill>
                <a:schemeClr val="tx1"/>
              </a:solidFill>
              <a:latin typeface="Gill Sans" charset="0"/>
              <a:ea typeface="Gill Sans" charset="0"/>
              <a:cs typeface="Gill Sans" charset="0"/>
            </a:endParaRPr>
          </a:p>
        </p:txBody>
      </p:sp>
      <p:sp>
        <p:nvSpPr>
          <p:cNvPr id="24" name="TextBox 23"/>
          <p:cNvSpPr txBox="1"/>
          <p:nvPr/>
        </p:nvSpPr>
        <p:spPr>
          <a:xfrm>
            <a:off x="4272681" y="2068304"/>
            <a:ext cx="2885575" cy="369332"/>
          </a:xfrm>
          <a:prstGeom prst="rect">
            <a:avLst/>
          </a:prstGeom>
          <a:noFill/>
        </p:spPr>
        <p:txBody>
          <a:bodyPr wrap="square" rtlCol="0">
            <a:spAutoFit/>
          </a:bodyPr>
          <a:lstStyle/>
          <a:p>
            <a:r>
              <a:rPr lang="en-US" sz="1800" dirty="0" smtClean="0">
                <a:solidFill>
                  <a:schemeClr val="tx1"/>
                </a:solidFill>
                <a:latin typeface="Alternate Gothic No3 D" charset="0"/>
                <a:ea typeface="Alternate Gothic No3 D" charset="0"/>
                <a:cs typeface="Alternate Gothic No3 D" charset="0"/>
              </a:rPr>
              <a:t>Head of Biz </a:t>
            </a:r>
            <a:r>
              <a:rPr lang="en-US" sz="1800" dirty="0" err="1" smtClean="0">
                <a:solidFill>
                  <a:schemeClr val="tx1"/>
                </a:solidFill>
                <a:latin typeface="Alternate Gothic No3 D" charset="0"/>
                <a:ea typeface="Alternate Gothic No3 D" charset="0"/>
                <a:cs typeface="Alternate Gothic No3 D" charset="0"/>
              </a:rPr>
              <a:t>Dev</a:t>
            </a:r>
            <a:r>
              <a:rPr lang="en-US" sz="1800" dirty="0" smtClean="0">
                <a:solidFill>
                  <a:schemeClr val="tx1"/>
                </a:solidFill>
                <a:latin typeface="Alternate Gothic No3 D" charset="0"/>
                <a:ea typeface="Alternate Gothic No3 D" charset="0"/>
                <a:cs typeface="Alternate Gothic No3 D" charset="0"/>
              </a:rPr>
              <a:t> </a:t>
            </a:r>
            <a:r>
              <a:rPr lang="mr-IN" sz="1800" dirty="0" smtClean="0">
                <a:solidFill>
                  <a:schemeClr val="tx1"/>
                </a:solidFill>
                <a:latin typeface="Alternate Gothic No3 D" charset="0"/>
                <a:ea typeface="Alternate Gothic No3 D" charset="0"/>
                <a:cs typeface="Alternate Gothic No3 D" charset="0"/>
              </a:rPr>
              <a:t>–</a:t>
            </a:r>
            <a:r>
              <a:rPr lang="en-US" sz="1800" dirty="0" smtClean="0">
                <a:solidFill>
                  <a:schemeClr val="tx1"/>
                </a:solidFill>
                <a:latin typeface="Alternate Gothic No3 D" charset="0"/>
                <a:ea typeface="Alternate Gothic No3 D" charset="0"/>
                <a:cs typeface="Alternate Gothic No3 D" charset="0"/>
              </a:rPr>
              <a:t> Michael Rojas</a:t>
            </a:r>
            <a:endParaRPr lang="en-US" sz="1800" dirty="0">
              <a:solidFill>
                <a:schemeClr val="tx1"/>
              </a:solidFill>
              <a:latin typeface="Alternate Gothic No3 D" charset="0"/>
              <a:ea typeface="Alternate Gothic No3 D" charset="0"/>
              <a:cs typeface="Alternate Gothic No3 D" charset="0"/>
            </a:endParaRPr>
          </a:p>
        </p:txBody>
      </p:sp>
      <p:pic>
        <p:nvPicPr>
          <p:cNvPr id="25" name="Picture 24" descr="AAEAAQAAAAAAAABjAAAAJDliYWI5OWVjLTNiNWItNGQxZC1hOTY4LTc4MjIwZmUzYzU3Yw.jp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473354" y="1984803"/>
            <a:ext cx="1280160" cy="1280160"/>
          </a:xfrm>
          <a:prstGeom prst="ellipse">
            <a:avLst/>
          </a:prstGeom>
        </p:spPr>
      </p:pic>
      <p:sp>
        <p:nvSpPr>
          <p:cNvPr id="26" name="TextBox 25"/>
          <p:cNvSpPr txBox="1"/>
          <p:nvPr/>
        </p:nvSpPr>
        <p:spPr>
          <a:xfrm>
            <a:off x="4272681" y="2492028"/>
            <a:ext cx="4521124" cy="738664"/>
          </a:xfrm>
          <a:prstGeom prst="rect">
            <a:avLst/>
          </a:prstGeom>
          <a:noFill/>
        </p:spPr>
        <p:txBody>
          <a:bodyPr wrap="square" rtlCol="0">
            <a:spAutoFit/>
          </a:bodyPr>
          <a:lstStyle/>
          <a:p>
            <a:r>
              <a:rPr lang="en-US" dirty="0" err="1">
                <a:solidFill>
                  <a:schemeClr val="tx1"/>
                </a:solidFill>
                <a:latin typeface="Gill Sans" charset="0"/>
                <a:ea typeface="Gill Sans" charset="0"/>
                <a:cs typeface="Gill Sans" charset="0"/>
              </a:rPr>
              <a:t>Sed</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ornare</a:t>
            </a:r>
            <a:r>
              <a:rPr lang="en-US" dirty="0">
                <a:solidFill>
                  <a:schemeClr val="tx1"/>
                </a:solidFill>
                <a:latin typeface="Gill Sans" charset="0"/>
                <a:ea typeface="Gill Sans" charset="0"/>
                <a:cs typeface="Gill Sans" charset="0"/>
              </a:rPr>
              <a:t> at </a:t>
            </a:r>
            <a:r>
              <a:rPr lang="en-US" dirty="0" err="1">
                <a:solidFill>
                  <a:schemeClr val="tx1"/>
                </a:solidFill>
                <a:latin typeface="Gill Sans" charset="0"/>
                <a:ea typeface="Gill Sans" charset="0"/>
                <a:cs typeface="Gill Sans" charset="0"/>
              </a:rPr>
              <a:t>felis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vel</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Suspendisse</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suscipit</a:t>
            </a:r>
            <a:r>
              <a:rPr lang="en-US" dirty="0">
                <a:solidFill>
                  <a:schemeClr val="tx1"/>
                </a:solidFill>
                <a:latin typeface="Gill Sans" charset="0"/>
                <a:ea typeface="Gill Sans" charset="0"/>
                <a:cs typeface="Gill Sans" charset="0"/>
              </a:rPr>
              <a:t> quam in quam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nisi </a:t>
            </a:r>
            <a:r>
              <a:rPr lang="en-US" dirty="0" err="1">
                <a:solidFill>
                  <a:schemeClr val="tx1"/>
                </a:solidFill>
                <a:latin typeface="Gill Sans" charset="0"/>
                <a:ea typeface="Gill Sans" charset="0"/>
                <a:cs typeface="Gill Sans" charset="0"/>
              </a:rPr>
              <a:t>pulvinar</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Donec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cursus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efficitur</a:t>
            </a:r>
            <a:r>
              <a:rPr lang="en-US" dirty="0">
                <a:solidFill>
                  <a:schemeClr val="tx1"/>
                </a:solidFill>
                <a:latin typeface="Gill Sans" charset="0"/>
                <a:ea typeface="Gill Sans" charset="0"/>
                <a:cs typeface="Gill Sans" charset="0"/>
              </a:rPr>
              <a:t> mi,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egestas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nunc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maximus</a:t>
            </a:r>
            <a:r>
              <a:rPr lang="en-US" dirty="0">
                <a:solidFill>
                  <a:schemeClr val="tx1"/>
                </a:solidFill>
                <a:latin typeface="Gill Sans" charset="0"/>
                <a:ea typeface="Gill Sans" charset="0"/>
                <a:cs typeface="Gill Sans" charset="0"/>
              </a:rPr>
              <a:t> sit </a:t>
            </a:r>
            <a:r>
              <a:rPr lang="en-US" dirty="0" err="1">
                <a:solidFill>
                  <a:schemeClr val="tx1"/>
                </a:solidFill>
                <a:latin typeface="Gill Sans" charset="0"/>
                <a:ea typeface="Gill Sans" charset="0"/>
                <a:cs typeface="Gill Sans" charset="0"/>
              </a:rPr>
              <a:t>amet</a:t>
            </a:r>
            <a:r>
              <a:rPr lang="en-US" dirty="0" smtClean="0">
                <a:solidFill>
                  <a:schemeClr val="tx1"/>
                </a:solidFill>
                <a:latin typeface="Gill Sans" charset="0"/>
                <a:ea typeface="Gill Sans" charset="0"/>
                <a:cs typeface="Gill Sans" charset="0"/>
              </a:rPr>
              <a:t>.</a:t>
            </a:r>
            <a:endParaRPr lang="en-US" dirty="0">
              <a:solidFill>
                <a:schemeClr val="tx1"/>
              </a:solidFill>
              <a:latin typeface="Gill Sans" charset="0"/>
              <a:ea typeface="Gill Sans" charset="0"/>
              <a:cs typeface="Gill Sans" charset="0"/>
            </a:endParaRPr>
          </a:p>
        </p:txBody>
      </p:sp>
      <p:sp>
        <p:nvSpPr>
          <p:cNvPr id="27" name="TextBox 26"/>
          <p:cNvSpPr txBox="1"/>
          <p:nvPr/>
        </p:nvSpPr>
        <p:spPr>
          <a:xfrm>
            <a:off x="4272681" y="3558701"/>
            <a:ext cx="2885575" cy="369332"/>
          </a:xfrm>
          <a:prstGeom prst="rect">
            <a:avLst/>
          </a:prstGeom>
          <a:noFill/>
        </p:spPr>
        <p:txBody>
          <a:bodyPr wrap="square" rtlCol="0">
            <a:spAutoFit/>
          </a:bodyPr>
          <a:lstStyle/>
          <a:p>
            <a:r>
              <a:rPr lang="en-US" sz="1800" dirty="0" smtClean="0">
                <a:solidFill>
                  <a:schemeClr val="tx1"/>
                </a:solidFill>
                <a:latin typeface="Alternate Gothic No3 D" charset="0"/>
                <a:ea typeface="Alternate Gothic No3 D" charset="0"/>
                <a:cs typeface="Alternate Gothic No3 D" charset="0"/>
              </a:rPr>
              <a:t>Head of Biz </a:t>
            </a:r>
            <a:r>
              <a:rPr lang="en-US" sz="1800" dirty="0" err="1" smtClean="0">
                <a:solidFill>
                  <a:schemeClr val="tx1"/>
                </a:solidFill>
                <a:latin typeface="Alternate Gothic No3 D" charset="0"/>
                <a:ea typeface="Alternate Gothic No3 D" charset="0"/>
                <a:cs typeface="Alternate Gothic No3 D" charset="0"/>
              </a:rPr>
              <a:t>Dev</a:t>
            </a:r>
            <a:r>
              <a:rPr lang="en-US" sz="1800" dirty="0" smtClean="0">
                <a:solidFill>
                  <a:schemeClr val="tx1"/>
                </a:solidFill>
                <a:latin typeface="Alternate Gothic No3 D" charset="0"/>
                <a:ea typeface="Alternate Gothic No3 D" charset="0"/>
                <a:cs typeface="Alternate Gothic No3 D" charset="0"/>
              </a:rPr>
              <a:t> </a:t>
            </a:r>
            <a:r>
              <a:rPr lang="mr-IN" sz="1800" dirty="0" smtClean="0">
                <a:solidFill>
                  <a:schemeClr val="tx1"/>
                </a:solidFill>
                <a:latin typeface="Alternate Gothic No3 D" charset="0"/>
                <a:ea typeface="Alternate Gothic No3 D" charset="0"/>
                <a:cs typeface="Alternate Gothic No3 D" charset="0"/>
              </a:rPr>
              <a:t>–</a:t>
            </a:r>
            <a:r>
              <a:rPr lang="en-US" sz="1800" dirty="0" smtClean="0">
                <a:solidFill>
                  <a:schemeClr val="tx1"/>
                </a:solidFill>
                <a:latin typeface="Alternate Gothic No3 D" charset="0"/>
                <a:ea typeface="Alternate Gothic No3 D" charset="0"/>
                <a:cs typeface="Alternate Gothic No3 D" charset="0"/>
              </a:rPr>
              <a:t> Michael Rojas</a:t>
            </a:r>
            <a:endParaRPr lang="en-US" sz="1800" dirty="0">
              <a:solidFill>
                <a:schemeClr val="tx1"/>
              </a:solidFill>
              <a:latin typeface="Alternate Gothic No3 D" charset="0"/>
              <a:ea typeface="Alternate Gothic No3 D" charset="0"/>
              <a:cs typeface="Alternate Gothic No3 D" charset="0"/>
            </a:endParaRPr>
          </a:p>
        </p:txBody>
      </p:sp>
      <p:pic>
        <p:nvPicPr>
          <p:cNvPr id="28" name="Picture 27" descr="AAEAAQAAAAAAAABjAAAAJDliYWI5OWVjLTNiNWItNGQxZC1hOTY4LTc4MjIwZmUzYzU3Yw.jpg"/>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473354" y="3494657"/>
            <a:ext cx="1280160" cy="1280160"/>
          </a:xfrm>
          <a:prstGeom prst="ellipse">
            <a:avLst/>
          </a:prstGeom>
        </p:spPr>
      </p:pic>
      <p:sp>
        <p:nvSpPr>
          <p:cNvPr id="29" name="TextBox 28"/>
          <p:cNvSpPr txBox="1"/>
          <p:nvPr/>
        </p:nvSpPr>
        <p:spPr>
          <a:xfrm>
            <a:off x="4272681" y="3982425"/>
            <a:ext cx="4521124" cy="738664"/>
          </a:xfrm>
          <a:prstGeom prst="rect">
            <a:avLst/>
          </a:prstGeom>
          <a:noFill/>
        </p:spPr>
        <p:txBody>
          <a:bodyPr wrap="square" rtlCol="0">
            <a:spAutoFit/>
          </a:bodyPr>
          <a:lstStyle/>
          <a:p>
            <a:r>
              <a:rPr lang="en-US" dirty="0" err="1">
                <a:solidFill>
                  <a:schemeClr val="tx1"/>
                </a:solidFill>
                <a:latin typeface="Gill Sans" charset="0"/>
                <a:ea typeface="Gill Sans" charset="0"/>
                <a:cs typeface="Gill Sans" charset="0"/>
              </a:rPr>
              <a:t>Sed</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ornare</a:t>
            </a:r>
            <a:r>
              <a:rPr lang="en-US" dirty="0">
                <a:solidFill>
                  <a:schemeClr val="tx1"/>
                </a:solidFill>
                <a:latin typeface="Gill Sans" charset="0"/>
                <a:ea typeface="Gill Sans" charset="0"/>
                <a:cs typeface="Gill Sans" charset="0"/>
              </a:rPr>
              <a:t> at </a:t>
            </a:r>
            <a:r>
              <a:rPr lang="en-US" dirty="0" err="1">
                <a:solidFill>
                  <a:schemeClr val="tx1"/>
                </a:solidFill>
                <a:latin typeface="Gill Sans" charset="0"/>
                <a:ea typeface="Gill Sans" charset="0"/>
                <a:cs typeface="Gill Sans" charset="0"/>
              </a:rPr>
              <a:t>felis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vel</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Suspendisse</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suscipit</a:t>
            </a:r>
            <a:r>
              <a:rPr lang="en-US" dirty="0">
                <a:solidFill>
                  <a:schemeClr val="tx1"/>
                </a:solidFill>
                <a:latin typeface="Gill Sans" charset="0"/>
                <a:ea typeface="Gill Sans" charset="0"/>
                <a:cs typeface="Gill Sans" charset="0"/>
              </a:rPr>
              <a:t> quam in quam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et </a:t>
            </a:r>
            <a:r>
              <a:rPr lang="en-US" dirty="0" err="1">
                <a:solidFill>
                  <a:schemeClr val="tx1"/>
                </a:solidFill>
                <a:latin typeface="Gill Sans" charset="0"/>
                <a:ea typeface="Gill Sans" charset="0"/>
                <a:cs typeface="Gill Sans" charset="0"/>
              </a:rPr>
              <a:t>facilisis</a:t>
            </a:r>
            <a:r>
              <a:rPr lang="en-US" dirty="0">
                <a:solidFill>
                  <a:schemeClr val="tx1"/>
                </a:solidFill>
                <a:latin typeface="Gill Sans" charset="0"/>
                <a:ea typeface="Gill Sans" charset="0"/>
                <a:cs typeface="Gill Sans" charset="0"/>
              </a:rPr>
              <a:t> nisi </a:t>
            </a:r>
            <a:r>
              <a:rPr lang="en-US" dirty="0" err="1">
                <a:solidFill>
                  <a:schemeClr val="tx1"/>
                </a:solidFill>
                <a:latin typeface="Gill Sans" charset="0"/>
                <a:ea typeface="Gill Sans" charset="0"/>
                <a:cs typeface="Gill Sans" charset="0"/>
              </a:rPr>
              <a:t>pulvinar</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Donec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cursus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efficitur</a:t>
            </a:r>
            <a:r>
              <a:rPr lang="en-US" dirty="0">
                <a:solidFill>
                  <a:schemeClr val="tx1"/>
                </a:solidFill>
                <a:latin typeface="Gill Sans" charset="0"/>
                <a:ea typeface="Gill Sans" charset="0"/>
                <a:cs typeface="Gill Sans" charset="0"/>
              </a:rPr>
              <a:t> mi, </a:t>
            </a:r>
            <a:r>
              <a:rPr lang="en-US" dirty="0" err="1">
                <a:solidFill>
                  <a:schemeClr val="tx1"/>
                </a:solidFill>
                <a:latin typeface="Gill Sans" charset="0"/>
                <a:ea typeface="Gill Sans" charset="0"/>
                <a:cs typeface="Gill Sans" charset="0"/>
              </a:rPr>
              <a:t>bibendum</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egestas</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nunc</a:t>
            </a:r>
            <a:r>
              <a:rPr lang="en-US" dirty="0">
                <a:solidFill>
                  <a:schemeClr val="tx1"/>
                </a:solidFill>
                <a:latin typeface="Gill Sans" charset="0"/>
                <a:ea typeface="Gill Sans" charset="0"/>
                <a:cs typeface="Gill Sans" charset="0"/>
              </a:rPr>
              <a:t> </a:t>
            </a:r>
            <a:r>
              <a:rPr lang="en-US" dirty="0" err="1">
                <a:solidFill>
                  <a:schemeClr val="tx1"/>
                </a:solidFill>
                <a:latin typeface="Gill Sans" charset="0"/>
                <a:ea typeface="Gill Sans" charset="0"/>
                <a:cs typeface="Gill Sans" charset="0"/>
              </a:rPr>
              <a:t>maximus</a:t>
            </a:r>
            <a:r>
              <a:rPr lang="en-US" dirty="0">
                <a:solidFill>
                  <a:schemeClr val="tx1"/>
                </a:solidFill>
                <a:latin typeface="Gill Sans" charset="0"/>
                <a:ea typeface="Gill Sans" charset="0"/>
                <a:cs typeface="Gill Sans" charset="0"/>
              </a:rPr>
              <a:t> sit </a:t>
            </a:r>
            <a:r>
              <a:rPr lang="en-US" dirty="0" err="1">
                <a:solidFill>
                  <a:schemeClr val="tx1"/>
                </a:solidFill>
                <a:latin typeface="Gill Sans" charset="0"/>
                <a:ea typeface="Gill Sans" charset="0"/>
                <a:cs typeface="Gill Sans" charset="0"/>
              </a:rPr>
              <a:t>amet</a:t>
            </a:r>
            <a:r>
              <a:rPr lang="en-US" dirty="0" smtClean="0">
                <a:solidFill>
                  <a:schemeClr val="tx1"/>
                </a:solidFill>
                <a:latin typeface="Gill Sans" charset="0"/>
                <a:ea typeface="Gill Sans" charset="0"/>
                <a:cs typeface="Gill Sans" charset="0"/>
              </a:rPr>
              <a:t>.</a:t>
            </a:r>
            <a:endParaRPr lang="en-US" dirty="0">
              <a:solidFill>
                <a:schemeClr val="tx1"/>
              </a:solidFill>
              <a:latin typeface="Gill Sans" charset="0"/>
              <a:ea typeface="Gill Sans" charset="0"/>
              <a:cs typeface="Gill Sans" charset="0"/>
            </a:endParaRPr>
          </a:p>
        </p:txBody>
      </p:sp>
      <p:sp>
        <p:nvSpPr>
          <p:cNvPr id="31" name="TextBox 30"/>
          <p:cNvSpPr txBox="1"/>
          <p:nvPr/>
        </p:nvSpPr>
        <p:spPr>
          <a:xfrm>
            <a:off x="338125" y="312166"/>
            <a:ext cx="1928420" cy="1118255"/>
          </a:xfrm>
          <a:prstGeom prst="rect">
            <a:avLst/>
          </a:prstGeom>
          <a:noFill/>
        </p:spPr>
        <p:txBody>
          <a:bodyPr wrap="square" rtlCol="0">
            <a:spAutoFit/>
          </a:bodyPr>
          <a:lstStyle/>
          <a:p>
            <a:pPr>
              <a:lnSpc>
                <a:spcPts val="4000"/>
              </a:lnSpc>
            </a:pPr>
            <a:r>
              <a:rPr lang="en-US" sz="4000" dirty="0" smtClean="0">
                <a:solidFill>
                  <a:schemeClr val="tx1"/>
                </a:solidFill>
                <a:latin typeface="Alternate Gothic No3 D" charset="0"/>
                <a:ea typeface="Alternate Gothic No3 D" charset="0"/>
                <a:cs typeface="Alternate Gothic No3 D" charset="0"/>
              </a:rPr>
              <a:t>Advisory Board</a:t>
            </a:r>
          </a:p>
        </p:txBody>
      </p:sp>
    </p:spTree>
    <p:extLst>
      <p:ext uri="{BB962C8B-B14F-4D97-AF65-F5344CB8AC3E}">
        <p14:creationId xmlns:p14="http://schemas.microsoft.com/office/powerpoint/2010/main" val="2062151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sp>
        <p:nvSpPr>
          <p:cNvPr id="29" name="Shape 414"/>
          <p:cNvSpPr/>
          <p:nvPr/>
        </p:nvSpPr>
        <p:spPr>
          <a:xfrm rot="10800000" flipH="1">
            <a:off x="4382530" y="-9760"/>
            <a:ext cx="4761470" cy="5153260"/>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414"/>
          <p:cNvSpPr/>
          <p:nvPr/>
        </p:nvSpPr>
        <p:spPr>
          <a:xfrm rot="10800000" flipH="1">
            <a:off x="0" y="-10684"/>
            <a:ext cx="4382530" cy="5154184"/>
          </a:xfrm>
          <a:prstGeom prst="round2SameRect">
            <a:avLst>
              <a:gd name="adj1" fmla="val 0"/>
              <a:gd name="adj2" fmla="val 0"/>
            </a:avLst>
          </a:prstGeom>
          <a:solidFill>
            <a:srgbClr val="00006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16</a:t>
            </a:fld>
            <a:endParaRPr dirty="0">
              <a:solidFill>
                <a:schemeClr val="bg1"/>
              </a:solidFill>
              <a:latin typeface="Montserrat"/>
              <a:ea typeface="Montserrat"/>
              <a:cs typeface="Montserrat"/>
              <a:sym typeface="Montserrat"/>
            </a:endParaRPr>
          </a:p>
        </p:txBody>
      </p:sp>
      <p:pic>
        <p:nvPicPr>
          <p:cNvPr id="408" name="Shape 408"/>
          <p:cNvPicPr preferRelativeResize="0"/>
          <p:nvPr/>
        </p:nvPicPr>
        <p:blipFill>
          <a:blip r:embed="rId3">
            <a:alphaModFix/>
          </a:blip>
          <a:stretch>
            <a:fillRect/>
          </a:stretch>
        </p:blipFill>
        <p:spPr>
          <a:xfrm>
            <a:off x="76250" y="4802476"/>
            <a:ext cx="662063" cy="264825"/>
          </a:xfrm>
          <a:prstGeom prst="rect">
            <a:avLst/>
          </a:prstGeom>
          <a:noFill/>
          <a:ln>
            <a:noFill/>
          </a:ln>
        </p:spPr>
      </p:pic>
      <p:sp>
        <p:nvSpPr>
          <p:cNvPr id="5" name="Rectangle 4"/>
          <p:cNvSpPr/>
          <p:nvPr/>
        </p:nvSpPr>
        <p:spPr>
          <a:xfrm>
            <a:off x="574591" y="1742827"/>
            <a:ext cx="3429000"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ill Sans" charset="0"/>
                <a:ea typeface="Gill Sans" charset="0"/>
                <a:cs typeface="Gill Sans" charset="0"/>
              </a:rPr>
              <a:t>Gyms feel threatened by potential loss of membership to pay-as-you-go format</a:t>
            </a:r>
            <a:endParaRPr lang="en-US" dirty="0">
              <a:solidFill>
                <a:schemeClr val="bg1"/>
              </a:solidFill>
              <a:latin typeface="Gill Sans" charset="0"/>
              <a:ea typeface="Gill Sans" charset="0"/>
              <a:cs typeface="Gill Sans" charset="0"/>
            </a:endParaRPr>
          </a:p>
        </p:txBody>
      </p:sp>
      <p:sp>
        <p:nvSpPr>
          <p:cNvPr id="24" name="Rectangle 23"/>
          <p:cNvSpPr/>
          <p:nvPr/>
        </p:nvSpPr>
        <p:spPr>
          <a:xfrm>
            <a:off x="576072" y="2602926"/>
            <a:ext cx="3429000"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ill Sans" charset="0"/>
                <a:ea typeface="Gill Sans" charset="0"/>
                <a:cs typeface="Gill Sans" charset="0"/>
              </a:rPr>
              <a:t>Loss of revenue from foregone memberships</a:t>
            </a:r>
            <a:endParaRPr lang="en-US" dirty="0">
              <a:solidFill>
                <a:schemeClr val="bg1"/>
              </a:solidFill>
              <a:latin typeface="Gill Sans" charset="0"/>
              <a:ea typeface="Gill Sans" charset="0"/>
              <a:cs typeface="Gill Sans" charset="0"/>
            </a:endParaRPr>
          </a:p>
        </p:txBody>
      </p:sp>
      <p:sp>
        <p:nvSpPr>
          <p:cNvPr id="25" name="Rectangle 24"/>
          <p:cNvSpPr/>
          <p:nvPr/>
        </p:nvSpPr>
        <p:spPr>
          <a:xfrm>
            <a:off x="576072" y="3294260"/>
            <a:ext cx="3429000" cy="75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ill Sans" charset="0"/>
                <a:ea typeface="Gill Sans" charset="0"/>
                <a:cs typeface="Gill Sans" charset="0"/>
              </a:rPr>
              <a:t>Competition from gym day passes and other class-oriented tech platforms</a:t>
            </a:r>
            <a:endParaRPr lang="en-US" dirty="0">
              <a:solidFill>
                <a:schemeClr val="bg1"/>
              </a:solidFill>
              <a:latin typeface="Gill Sans" charset="0"/>
              <a:ea typeface="Gill Sans" charset="0"/>
              <a:cs typeface="Gill Sans" charset="0"/>
            </a:endParaRPr>
          </a:p>
        </p:txBody>
      </p:sp>
      <p:sp>
        <p:nvSpPr>
          <p:cNvPr id="28" name="Rectangle 27"/>
          <p:cNvSpPr/>
          <p:nvPr/>
        </p:nvSpPr>
        <p:spPr>
          <a:xfrm>
            <a:off x="576072" y="4067284"/>
            <a:ext cx="3429000" cy="7406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bg1"/>
                </a:solidFill>
                <a:latin typeface="Gill Sans" charset="0"/>
                <a:ea typeface="Gill Sans" charset="0"/>
                <a:cs typeface="Gill Sans" charset="0"/>
              </a:rPr>
              <a:t>User churn that happens naturally as some customers stop going to the gym</a:t>
            </a:r>
            <a:endParaRPr lang="en-US" dirty="0">
              <a:solidFill>
                <a:schemeClr val="bg1"/>
              </a:solidFill>
              <a:latin typeface="Gill Sans" charset="0"/>
              <a:ea typeface="Gill Sans" charset="0"/>
              <a:cs typeface="Gill Sans" charset="0"/>
            </a:endParaRPr>
          </a:p>
        </p:txBody>
      </p:sp>
      <p:sp>
        <p:nvSpPr>
          <p:cNvPr id="23" name="Rectangle 22"/>
          <p:cNvSpPr/>
          <p:nvPr/>
        </p:nvSpPr>
        <p:spPr>
          <a:xfrm>
            <a:off x="4960960" y="1709376"/>
            <a:ext cx="3804101"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tx1"/>
                </a:solidFill>
                <a:latin typeface="Gill Sans" charset="0"/>
                <a:ea typeface="Gill Sans" charset="0"/>
                <a:cs typeface="Gill Sans" charset="0"/>
              </a:rPr>
              <a:t>FlexIt will drive trial to gyms from new customers that will create lead generations for new memberships and offset any loss of memberships</a:t>
            </a:r>
            <a:endParaRPr lang="en-US" dirty="0">
              <a:solidFill>
                <a:schemeClr val="tx1"/>
              </a:solidFill>
              <a:latin typeface="Gill Sans" charset="0"/>
              <a:ea typeface="Gill Sans" charset="0"/>
              <a:cs typeface="Gill Sans" charset="0"/>
            </a:endParaRPr>
          </a:p>
        </p:txBody>
      </p:sp>
      <p:sp>
        <p:nvSpPr>
          <p:cNvPr id="26" name="Rectangle 25"/>
          <p:cNvSpPr/>
          <p:nvPr/>
        </p:nvSpPr>
        <p:spPr>
          <a:xfrm>
            <a:off x="4960960" y="2602926"/>
            <a:ext cx="3804101" cy="5932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tx1"/>
                </a:solidFill>
                <a:latin typeface="Gill Sans" charset="0"/>
                <a:ea typeface="Gill Sans" charset="0"/>
                <a:cs typeface="Gill Sans" charset="0"/>
              </a:rPr>
              <a:t>Added rev-share </a:t>
            </a:r>
            <a:r>
              <a:rPr lang="en-US" dirty="0" err="1" smtClean="0">
                <a:solidFill>
                  <a:schemeClr val="tx1"/>
                </a:solidFill>
                <a:latin typeface="Gill Sans" charset="0"/>
                <a:ea typeface="Gill Sans" charset="0"/>
                <a:cs typeface="Gill Sans" charset="0"/>
              </a:rPr>
              <a:t>opp’tys</a:t>
            </a:r>
            <a:r>
              <a:rPr lang="en-US" dirty="0" smtClean="0">
                <a:solidFill>
                  <a:schemeClr val="tx1"/>
                </a:solidFill>
                <a:latin typeface="Gill Sans" charset="0"/>
                <a:ea typeface="Gill Sans" charset="0"/>
                <a:cs typeface="Gill Sans" charset="0"/>
              </a:rPr>
              <a:t> for gyms with pay-as-you-go customers</a:t>
            </a:r>
            <a:endParaRPr lang="en-US" dirty="0">
              <a:solidFill>
                <a:schemeClr val="tx1"/>
              </a:solidFill>
              <a:latin typeface="Gill Sans" charset="0"/>
              <a:ea typeface="Gill Sans" charset="0"/>
              <a:cs typeface="Gill Sans" charset="0"/>
            </a:endParaRPr>
          </a:p>
        </p:txBody>
      </p:sp>
      <p:sp>
        <p:nvSpPr>
          <p:cNvPr id="31" name="Rectangle 30"/>
          <p:cNvSpPr/>
          <p:nvPr/>
        </p:nvSpPr>
        <p:spPr>
          <a:xfrm>
            <a:off x="4960960" y="3281308"/>
            <a:ext cx="3804101" cy="7545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tx1"/>
                </a:solidFill>
                <a:latin typeface="Gill Sans" charset="0"/>
                <a:ea typeface="Gill Sans" charset="0"/>
                <a:cs typeface="Gill Sans" charset="0"/>
              </a:rPr>
              <a:t>FlexIt will price its per-minute rate competitively with gym day passes, while offering much more streamlined and convenient onboarding</a:t>
            </a:r>
            <a:endParaRPr lang="en-US" dirty="0">
              <a:solidFill>
                <a:schemeClr val="tx1"/>
              </a:solidFill>
              <a:latin typeface="Gill Sans" charset="0"/>
              <a:ea typeface="Gill Sans" charset="0"/>
              <a:cs typeface="Gill Sans" charset="0"/>
            </a:endParaRPr>
          </a:p>
        </p:txBody>
      </p:sp>
      <p:sp>
        <p:nvSpPr>
          <p:cNvPr id="32" name="Rectangle 31"/>
          <p:cNvSpPr/>
          <p:nvPr/>
        </p:nvSpPr>
        <p:spPr>
          <a:xfrm>
            <a:off x="4960960" y="4061649"/>
            <a:ext cx="3804101" cy="7404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dirty="0" smtClean="0">
                <a:solidFill>
                  <a:schemeClr val="tx1"/>
                </a:solidFill>
                <a:latin typeface="Gill Sans" charset="0"/>
                <a:ea typeface="Gill Sans" charset="0"/>
                <a:cs typeface="Gill Sans" charset="0"/>
              </a:rPr>
              <a:t>Tech platform provides </a:t>
            </a:r>
            <a:r>
              <a:rPr lang="en-US" dirty="0" err="1" smtClean="0">
                <a:solidFill>
                  <a:schemeClr val="tx1"/>
                </a:solidFill>
                <a:latin typeface="Gill Sans" charset="0"/>
                <a:ea typeface="Gill Sans" charset="0"/>
                <a:cs typeface="Gill Sans" charset="0"/>
              </a:rPr>
              <a:t>opp’tys</a:t>
            </a:r>
            <a:r>
              <a:rPr lang="en-US" dirty="0" smtClean="0">
                <a:solidFill>
                  <a:schemeClr val="tx1"/>
                </a:solidFill>
                <a:latin typeface="Gill Sans" charset="0"/>
                <a:ea typeface="Gill Sans" charset="0"/>
                <a:cs typeface="Gill Sans" charset="0"/>
              </a:rPr>
              <a:t> to engage customers on a regular basis to prevent them from slipping in their workout routines</a:t>
            </a:r>
            <a:endParaRPr lang="en-US" dirty="0">
              <a:solidFill>
                <a:schemeClr val="tx1"/>
              </a:solidFill>
              <a:latin typeface="Gill Sans" charset="0"/>
              <a:ea typeface="Gill Sans" charset="0"/>
              <a:cs typeface="Gill Sans" charset="0"/>
            </a:endParaRPr>
          </a:p>
        </p:txBody>
      </p:sp>
      <p:sp>
        <p:nvSpPr>
          <p:cNvPr id="34" name="Shape 416"/>
          <p:cNvSpPr txBox="1"/>
          <p:nvPr/>
        </p:nvSpPr>
        <p:spPr>
          <a:xfrm>
            <a:off x="274320" y="211805"/>
            <a:ext cx="5473187" cy="568651"/>
          </a:xfrm>
          <a:prstGeom prst="rect">
            <a:avLst/>
          </a:prstGeom>
          <a:noFill/>
          <a:ln>
            <a:noFill/>
          </a:ln>
        </p:spPr>
        <p:txBody>
          <a:bodyPr spcFirstLastPara="1" wrap="square" lIns="91425" tIns="91425" rIns="91425" bIns="91425" anchor="t" anchorCtr="0">
            <a:noAutofit/>
          </a:bodyPr>
          <a:lstStyle/>
          <a:p>
            <a:pPr lvl="0" rtl="0">
              <a:spcBef>
                <a:spcPts val="0"/>
              </a:spcBef>
              <a:spcAft>
                <a:spcPts val="0"/>
              </a:spcAft>
              <a:buNone/>
              <a:tabLst>
                <a:tab pos="1306513" algn="l"/>
              </a:tabLst>
            </a:pPr>
            <a:r>
              <a:rPr lang="en-US" sz="4000" b="1" dirty="0" smtClean="0">
                <a:solidFill>
                  <a:schemeClr val="bg1"/>
                </a:solidFill>
                <a:latin typeface="Alternate Gothic No3 D" charset="0"/>
                <a:ea typeface="Alternate Gothic No3 D" charset="0"/>
                <a:cs typeface="Alternate Gothic No3 D" charset="0"/>
                <a:sym typeface="Montserrat Medium"/>
              </a:rPr>
              <a:t>Key Risks &amp; </a:t>
            </a:r>
            <a:r>
              <a:rPr lang="en-US" sz="4000" b="1" dirty="0" err="1" smtClean="0">
                <a:solidFill>
                  <a:schemeClr val="bg1"/>
                </a:solidFill>
                <a:latin typeface="Alternate Gothic No3 D" charset="0"/>
                <a:ea typeface="Alternate Gothic No3 D" charset="0"/>
                <a:cs typeface="Alternate Gothic No3 D" charset="0"/>
                <a:sym typeface="Montserrat Medium"/>
              </a:rPr>
              <a:t>Mitigants</a:t>
            </a:r>
            <a:endParaRPr sz="4000" b="1" dirty="0">
              <a:solidFill>
                <a:schemeClr val="bg1"/>
              </a:solidFill>
              <a:latin typeface="Alternate Gothic No3 D" charset="0"/>
              <a:ea typeface="Alternate Gothic No3 D" charset="0"/>
              <a:cs typeface="Alternate Gothic No3 D" charset="0"/>
              <a:sym typeface="Montserrat Medium"/>
            </a:endParaRPr>
          </a:p>
        </p:txBody>
      </p:sp>
      <p:sp>
        <p:nvSpPr>
          <p:cNvPr id="37" name="Rectangle 36"/>
          <p:cNvSpPr/>
          <p:nvPr/>
        </p:nvSpPr>
        <p:spPr>
          <a:xfrm>
            <a:off x="461312" y="1243584"/>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solidFill>
                  <a:schemeClr val="bg1"/>
                </a:solidFill>
                <a:latin typeface="Alternate Gothic No3 D" charset="0"/>
                <a:ea typeface="Alternate Gothic No3 D" charset="0"/>
                <a:cs typeface="Alternate Gothic No3 D" charset="0"/>
              </a:rPr>
              <a:t>Risks</a:t>
            </a:r>
            <a:endParaRPr lang="en-US" sz="1600" dirty="0">
              <a:solidFill>
                <a:schemeClr val="bg1"/>
              </a:solidFill>
              <a:latin typeface="Alternate Gothic No3 D" charset="0"/>
              <a:ea typeface="Alternate Gothic No3 D" charset="0"/>
              <a:cs typeface="Alternate Gothic No3 D" charset="0"/>
            </a:endParaRPr>
          </a:p>
        </p:txBody>
      </p:sp>
      <p:sp>
        <p:nvSpPr>
          <p:cNvPr id="39" name="Rectangle 38"/>
          <p:cNvSpPr/>
          <p:nvPr/>
        </p:nvSpPr>
        <p:spPr>
          <a:xfrm>
            <a:off x="5109503" y="1243584"/>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err="1" smtClean="0">
                <a:solidFill>
                  <a:schemeClr val="tx1"/>
                </a:solidFill>
                <a:latin typeface="Alternate Gothic No3 D" charset="0"/>
                <a:ea typeface="Alternate Gothic No3 D" charset="0"/>
                <a:cs typeface="Alternate Gothic No3 D" charset="0"/>
              </a:rPr>
              <a:t>Mitigants</a:t>
            </a:r>
            <a:endParaRPr lang="en-US" sz="1600" dirty="0">
              <a:solidFill>
                <a:schemeClr val="tx1"/>
              </a:solidFill>
              <a:latin typeface="Alternate Gothic No3 D" charset="0"/>
              <a:ea typeface="Alternate Gothic No3 D" charset="0"/>
              <a:cs typeface="Alternate Gothic No3 D" charset="0"/>
            </a:endParaRPr>
          </a:p>
        </p:txBody>
      </p:sp>
    </p:spTree>
    <p:extLst>
      <p:ext uri="{BB962C8B-B14F-4D97-AF65-F5344CB8AC3E}">
        <p14:creationId xmlns:p14="http://schemas.microsoft.com/office/powerpoint/2010/main" val="441294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8DBFB"/>
        </a:solidFill>
        <a:effectLst/>
      </p:bgPr>
    </p:bg>
    <p:spTree>
      <p:nvGrpSpPr>
        <p:cNvPr id="1" name="Shape 413"/>
        <p:cNvGrpSpPr/>
        <p:nvPr/>
      </p:nvGrpSpPr>
      <p:grpSpPr>
        <a:xfrm>
          <a:off x="0" y="0"/>
          <a:ext cx="0" cy="0"/>
          <a:chOff x="0" y="0"/>
          <a:chExt cx="0" cy="0"/>
        </a:xfrm>
      </p:grpSpPr>
      <p:sp>
        <p:nvSpPr>
          <p:cNvPr id="415" name="Shape 415"/>
          <p:cNvSpPr txBox="1">
            <a:spLocks noGrp="1"/>
          </p:cNvSpPr>
          <p:nvPr>
            <p:ph type="sldNum" idx="12"/>
          </p:nvPr>
        </p:nvSpPr>
        <p:spPr>
          <a:xfrm>
            <a:off x="8686800" y="4800600"/>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17</a:t>
            </a:fld>
            <a:endParaRPr dirty="0">
              <a:latin typeface="Montserrat"/>
              <a:ea typeface="Montserrat"/>
              <a:cs typeface="Montserrat"/>
              <a:sym typeface="Montserrat"/>
            </a:endParaRPr>
          </a:p>
        </p:txBody>
      </p:sp>
      <p:sp>
        <p:nvSpPr>
          <p:cNvPr id="416" name="Shape 416"/>
          <p:cNvSpPr txBox="1"/>
          <p:nvPr/>
        </p:nvSpPr>
        <p:spPr>
          <a:xfrm>
            <a:off x="365760" y="242503"/>
            <a:ext cx="5467800" cy="57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4000" dirty="0" smtClean="0">
                <a:solidFill>
                  <a:schemeClr val="tx1"/>
                </a:solidFill>
                <a:latin typeface="Alternate Gothic No3 D" charset="0"/>
                <a:ea typeface="Alternate Gothic No3 D" charset="0"/>
                <a:cs typeface="Alternate Gothic No3 D" charset="0"/>
                <a:sym typeface="Montserrat Medium"/>
              </a:rPr>
              <a:t>Investment Details</a:t>
            </a:r>
            <a:endParaRPr sz="4000" dirty="0">
              <a:solidFill>
                <a:schemeClr val="tx1"/>
              </a:solidFill>
              <a:latin typeface="Alternate Gothic No3 D" charset="0"/>
              <a:ea typeface="Alternate Gothic No3 D" charset="0"/>
              <a:cs typeface="Alternate Gothic No3 D" charset="0"/>
              <a:sym typeface="Montserrat Medium"/>
            </a:endParaRPr>
          </a:p>
        </p:txBody>
      </p:sp>
      <p:pic>
        <p:nvPicPr>
          <p:cNvPr id="427" name="Shape 427"/>
          <p:cNvPicPr preferRelativeResize="0"/>
          <p:nvPr/>
        </p:nvPicPr>
        <p:blipFill>
          <a:blip r:embed="rId3">
            <a:alphaModFix/>
          </a:blip>
          <a:stretch>
            <a:fillRect/>
          </a:stretch>
        </p:blipFill>
        <p:spPr>
          <a:xfrm>
            <a:off x="76250" y="4802476"/>
            <a:ext cx="662063" cy="264825"/>
          </a:xfrm>
          <a:prstGeom prst="rect">
            <a:avLst/>
          </a:prstGeom>
          <a:noFill/>
          <a:ln>
            <a:noFill/>
          </a:ln>
        </p:spPr>
      </p:pic>
      <p:sp>
        <p:nvSpPr>
          <p:cNvPr id="2" name="TextBox 1"/>
          <p:cNvSpPr txBox="1"/>
          <p:nvPr/>
        </p:nvSpPr>
        <p:spPr>
          <a:xfrm>
            <a:off x="5833560" y="1371600"/>
            <a:ext cx="1281121" cy="369332"/>
          </a:xfrm>
          <a:prstGeom prst="rect">
            <a:avLst/>
          </a:prstGeom>
          <a:noFill/>
        </p:spPr>
        <p:txBody>
          <a:bodyPr wrap="none" rtlCol="0">
            <a:spAutoFit/>
          </a:bodyPr>
          <a:lstStyle/>
          <a:p>
            <a:pPr algn="ctr"/>
            <a:r>
              <a:rPr lang="en-US" sz="1800" dirty="0" smtClean="0">
                <a:solidFill>
                  <a:schemeClr val="bg1"/>
                </a:solidFill>
                <a:latin typeface="Alternate Gothic No3 D" charset="0"/>
                <a:ea typeface="Alternate Gothic No3 D" charset="0"/>
                <a:cs typeface="Alternate Gothic No3 D" charset="0"/>
              </a:rPr>
              <a:t>Uses of Capital</a:t>
            </a:r>
            <a:endParaRPr lang="en-US" sz="1800" dirty="0">
              <a:solidFill>
                <a:schemeClr val="bg1"/>
              </a:solidFill>
              <a:latin typeface="Alternate Gothic No3 D" charset="0"/>
              <a:ea typeface="Alternate Gothic No3 D" charset="0"/>
              <a:cs typeface="Alternate Gothic No3 D" charset="0"/>
            </a:endParaRPr>
          </a:p>
        </p:txBody>
      </p:sp>
      <p:sp>
        <p:nvSpPr>
          <p:cNvPr id="3" name="TextBox 2"/>
          <p:cNvSpPr txBox="1"/>
          <p:nvPr/>
        </p:nvSpPr>
        <p:spPr>
          <a:xfrm>
            <a:off x="1419141" y="1371600"/>
            <a:ext cx="1002197" cy="369332"/>
          </a:xfrm>
          <a:prstGeom prst="rect">
            <a:avLst/>
          </a:prstGeom>
          <a:noFill/>
        </p:spPr>
        <p:txBody>
          <a:bodyPr wrap="none" rtlCol="0">
            <a:spAutoFit/>
          </a:bodyPr>
          <a:lstStyle/>
          <a:p>
            <a:r>
              <a:rPr lang="en-US" sz="1800" dirty="0" smtClean="0">
                <a:solidFill>
                  <a:schemeClr val="bg1"/>
                </a:solidFill>
                <a:latin typeface="Alternate Gothic No3 D" charset="0"/>
                <a:ea typeface="Alternate Gothic No3 D" charset="0"/>
                <a:cs typeface="Alternate Gothic No3 D" charset="0"/>
              </a:rPr>
              <a:t>Deal Terms</a:t>
            </a:r>
            <a:endParaRPr lang="en-US" sz="1800" dirty="0">
              <a:solidFill>
                <a:schemeClr val="bg1"/>
              </a:solidFill>
              <a:latin typeface="Alternate Gothic No3 D" charset="0"/>
              <a:ea typeface="Alternate Gothic No3 D" charset="0"/>
              <a:cs typeface="Alternate Gothic No3 D" charset="0"/>
            </a:endParaRPr>
          </a:p>
        </p:txBody>
      </p:sp>
      <p:grpSp>
        <p:nvGrpSpPr>
          <p:cNvPr id="11" name="Group 10"/>
          <p:cNvGrpSpPr/>
          <p:nvPr/>
        </p:nvGrpSpPr>
        <p:grpSpPr>
          <a:xfrm>
            <a:off x="266082" y="2047054"/>
            <a:ext cx="3300078" cy="2590800"/>
            <a:chOff x="266082" y="2047054"/>
            <a:chExt cx="3300078" cy="2590800"/>
          </a:xfrm>
        </p:grpSpPr>
        <p:graphicFrame>
          <p:nvGraphicFramePr>
            <p:cNvPr id="16" name="Content Placeholder 4"/>
            <p:cNvGraphicFramePr>
              <a:graphicFrameLocks/>
            </p:cNvGraphicFramePr>
            <p:nvPr>
              <p:extLst>
                <p:ext uri="{D42A27DB-BD31-4B8C-83A1-F6EECF244321}">
                  <p14:modId xmlns:p14="http://schemas.microsoft.com/office/powerpoint/2010/main" val="1523618585"/>
                </p:ext>
              </p:extLst>
            </p:nvPr>
          </p:nvGraphicFramePr>
          <p:xfrm>
            <a:off x="407281" y="2047054"/>
            <a:ext cx="3048039" cy="2590800"/>
          </p:xfrm>
          <a:graphic>
            <a:graphicData uri="http://schemas.openxmlformats.org/drawingml/2006/table">
              <a:tbl>
                <a:tblPr bandRow="1">
                  <a:tableStyleId>{2D5ABB26-0587-4C30-8999-92F81FD0307C}</a:tableStyleId>
                </a:tblPr>
                <a:tblGrid>
                  <a:gridCol w="1526659"/>
                  <a:gridCol w="1521380"/>
                </a:tblGrid>
                <a:tr h="518160">
                  <a:tc>
                    <a:txBody>
                      <a:bodyPr/>
                      <a:lstStyle/>
                      <a:p>
                        <a:r>
                          <a:rPr lang="en-US" dirty="0" smtClean="0">
                            <a:solidFill>
                              <a:schemeClr val="bg1"/>
                            </a:solidFill>
                          </a:rPr>
                          <a:t>Investment Amount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Up to $500K Convertible Note</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Valuation Cap</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$2M Cap</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Discount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20%</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Interest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rgbClr val="000000"/>
                            </a:solidFill>
                          </a:rPr>
                          <a:t>6%</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18160">
                  <a:tc>
                    <a:txBody>
                      <a:bodyPr/>
                      <a:lstStyle/>
                      <a:p>
                        <a:r>
                          <a:rPr lang="en-US" dirty="0" smtClean="0">
                            <a:solidFill>
                              <a:schemeClr val="bg1"/>
                            </a:solidFill>
                          </a:rPr>
                          <a:t>Qualifying</a:t>
                        </a:r>
                        <a:r>
                          <a:rPr lang="en-US" baseline="0" dirty="0" smtClean="0">
                            <a:solidFill>
                              <a:schemeClr val="bg1"/>
                            </a:solidFill>
                          </a:rPr>
                          <a:t> Event</a:t>
                        </a:r>
                        <a:endParaRPr lang="en-US" b="1" dirty="0">
                          <a:solidFill>
                            <a:schemeClr val="bg1"/>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dirty="0" smtClean="0">
                            <a:solidFill>
                              <a:srgbClr val="000000"/>
                            </a:solidFill>
                          </a:rPr>
                          <a:t>$1.5M Raise</a:t>
                        </a:r>
                        <a:endParaRPr lang="en-US" dirty="0">
                          <a:solidFill>
                            <a:srgbClr val="000000"/>
                          </a:solidFill>
                          <a:latin typeface="Gill Sans" charset="0"/>
                          <a:ea typeface="Gill Sans" charset="0"/>
                          <a:cs typeface="Gill Sans" charset="0"/>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cxnSp>
          <p:nvCxnSpPr>
            <p:cNvPr id="7" name="Straight Connector 6"/>
            <p:cNvCxnSpPr/>
            <p:nvPr/>
          </p:nvCxnSpPr>
          <p:spPr>
            <a:xfrm>
              <a:off x="274320" y="2563512"/>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74320" y="3081576"/>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74320" y="4116476"/>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6082" y="3600345"/>
              <a:ext cx="329184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352998" y="2040924"/>
            <a:ext cx="4427747" cy="2910840"/>
            <a:chOff x="4352998" y="2057400"/>
            <a:chExt cx="4427747" cy="2910840"/>
          </a:xfrm>
        </p:grpSpPr>
        <p:graphicFrame>
          <p:nvGraphicFramePr>
            <p:cNvPr id="19" name="Content Placeholder 4"/>
            <p:cNvGraphicFramePr>
              <a:graphicFrameLocks/>
            </p:cNvGraphicFramePr>
            <p:nvPr>
              <p:extLst>
                <p:ext uri="{D42A27DB-BD31-4B8C-83A1-F6EECF244321}">
                  <p14:modId xmlns:p14="http://schemas.microsoft.com/office/powerpoint/2010/main" val="1591796393"/>
                </p:ext>
              </p:extLst>
            </p:nvPr>
          </p:nvGraphicFramePr>
          <p:xfrm>
            <a:off x="4362967" y="2057400"/>
            <a:ext cx="4312674" cy="2910840"/>
          </p:xfrm>
          <a:graphic>
            <a:graphicData uri="http://schemas.openxmlformats.org/drawingml/2006/table">
              <a:tbl>
                <a:tblPr bandRow="1">
                  <a:tableStyleId>{2D5ABB26-0587-4C30-8999-92F81FD0307C}</a:tableStyleId>
                </a:tblPr>
                <a:tblGrid>
                  <a:gridCol w="721302"/>
                  <a:gridCol w="1466468"/>
                  <a:gridCol w="2124904"/>
                </a:tblGrid>
                <a:tr h="172430">
                  <a:tc>
                    <a:txBody>
                      <a:bodyPr/>
                      <a:lstStyle/>
                      <a:p>
                        <a:pPr algn="l"/>
                        <a:r>
                          <a:rPr lang="en-US" dirty="0" smtClean="0">
                            <a:solidFill>
                              <a:schemeClr val="bg1"/>
                            </a:solidFill>
                          </a:rPr>
                          <a:t>$75K</a:t>
                        </a:r>
                        <a:endParaRPr lang="en-US" b="1" dirty="0">
                          <a:solidFill>
                            <a:schemeClr val="bg1"/>
                          </a:solidFill>
                        </a:endParaRPr>
                      </a:p>
                    </a:txBody>
                    <a:tcPr anchor="ctr"/>
                  </a:tc>
                  <a:tc>
                    <a:txBody>
                      <a:bodyPr/>
                      <a:lstStyle/>
                      <a:p>
                        <a:pPr algn="l"/>
                        <a:r>
                          <a:rPr lang="en-US" dirty="0" smtClean="0"/>
                          <a:t>Technology</a:t>
                        </a:r>
                        <a:endParaRPr lang="en-US" dirty="0"/>
                      </a:p>
                    </a:txBody>
                    <a:tcPr anchor="ctr"/>
                  </a:tc>
                  <a:tc>
                    <a:txBody>
                      <a:bodyPr/>
                      <a:lstStyle/>
                      <a:p>
                        <a:pPr marL="0" lvl="0" indent="0" algn="l">
                          <a:buSzPct val="75000"/>
                          <a:buFont typeface="+mj-lt"/>
                          <a:buNone/>
                        </a:pPr>
                        <a:r>
                          <a:rPr lang="en-US" dirty="0" smtClean="0"/>
                          <a:t>Customer-facing app</a:t>
                        </a:r>
                      </a:p>
                      <a:p>
                        <a:pPr marL="0" lvl="0" indent="0" algn="l">
                          <a:buSzPct val="75000"/>
                          <a:buFont typeface="+mj-lt"/>
                          <a:buNone/>
                        </a:pPr>
                        <a:r>
                          <a:rPr lang="en-US" dirty="0" smtClean="0"/>
                          <a:t>Gym-facing app</a:t>
                        </a:r>
                        <a:endParaRPr lang="en-US" dirty="0"/>
                      </a:p>
                    </a:txBody>
                    <a:tcPr anchor="ctr"/>
                  </a:tc>
                </a:tr>
                <a:tr h="172430">
                  <a:tc>
                    <a:txBody>
                      <a:bodyPr/>
                      <a:lstStyle/>
                      <a:p>
                        <a:pPr algn="l"/>
                        <a:r>
                          <a:rPr lang="en-US" dirty="0" smtClean="0">
                            <a:solidFill>
                              <a:schemeClr val="bg1"/>
                            </a:solidFill>
                          </a:rPr>
                          <a:t>$75K</a:t>
                        </a:r>
                        <a:endParaRPr lang="en-US" b="1" dirty="0">
                          <a:solidFill>
                            <a:schemeClr val="bg1"/>
                          </a:solidFill>
                        </a:endParaRPr>
                      </a:p>
                    </a:txBody>
                    <a:tcPr anchor="ctr"/>
                  </a:tc>
                  <a:tc>
                    <a:txBody>
                      <a:bodyPr/>
                      <a:lstStyle/>
                      <a:p>
                        <a:pPr algn="l"/>
                        <a:r>
                          <a:rPr lang="en-US" dirty="0" smtClean="0"/>
                          <a:t>PR/Marketing</a:t>
                        </a:r>
                        <a:endParaRPr lang="en-US" dirty="0"/>
                      </a:p>
                    </a:txBody>
                    <a:tcPr anchor="ctr"/>
                  </a:tc>
                  <a:tc>
                    <a:txBody>
                      <a:bodyPr/>
                      <a:lstStyle/>
                      <a:p>
                        <a:pPr marL="0" lvl="0" indent="0" algn="l">
                          <a:buSzPct val="75000"/>
                          <a:buFont typeface="+mj-lt"/>
                          <a:buNone/>
                        </a:pPr>
                        <a:r>
                          <a:rPr lang="en-US" dirty="0" smtClean="0"/>
                          <a:t>Launch PR</a:t>
                        </a:r>
                      </a:p>
                      <a:p>
                        <a:pPr marL="0" lvl="0" indent="0" algn="l">
                          <a:buSzPct val="75000"/>
                          <a:buFont typeface="+mj-lt"/>
                          <a:buNone/>
                        </a:pPr>
                        <a:r>
                          <a:rPr lang="en-US" dirty="0" smtClean="0"/>
                          <a:t>Targeted</a:t>
                        </a:r>
                        <a:r>
                          <a:rPr lang="en-US" baseline="0" dirty="0" smtClean="0"/>
                          <a:t> digital ads</a:t>
                        </a:r>
                        <a:endParaRPr lang="en-US" dirty="0"/>
                      </a:p>
                    </a:txBody>
                    <a:tcPr anchor="ctr"/>
                  </a:tc>
                </a:tr>
                <a:tr h="172430">
                  <a:tc>
                    <a:txBody>
                      <a:bodyPr/>
                      <a:lstStyle/>
                      <a:p>
                        <a:pPr algn="l"/>
                        <a:r>
                          <a:rPr lang="en-US" dirty="0" smtClean="0">
                            <a:solidFill>
                              <a:schemeClr val="bg1"/>
                            </a:solidFill>
                          </a:rPr>
                          <a:t>$250K</a:t>
                        </a:r>
                        <a:endParaRPr lang="en-US" b="1" dirty="0">
                          <a:solidFill>
                            <a:schemeClr val="bg1"/>
                          </a:solidFill>
                        </a:endParaRPr>
                      </a:p>
                    </a:txBody>
                    <a:tcPr anchor="ctr"/>
                  </a:tc>
                  <a:tc>
                    <a:txBody>
                      <a:bodyPr/>
                      <a:lstStyle/>
                      <a:p>
                        <a:pPr algn="l"/>
                        <a:r>
                          <a:rPr lang="en-US" dirty="0" smtClean="0"/>
                          <a:t>Personnel/Ops</a:t>
                        </a:r>
                        <a:endParaRPr lang="en-US" dirty="0"/>
                      </a:p>
                    </a:txBody>
                    <a:tcPr anchor="ctr"/>
                  </a:tc>
                  <a:tc>
                    <a:txBody>
                      <a:bodyPr/>
                      <a:lstStyle/>
                      <a:p>
                        <a:pPr marL="0" lvl="0" indent="0" algn="l">
                          <a:buSzPct val="75000"/>
                          <a:buFont typeface="+mj-lt"/>
                          <a:buNone/>
                        </a:pPr>
                        <a:r>
                          <a:rPr lang="en-US" dirty="0" smtClean="0"/>
                          <a:t>CTO; COO</a:t>
                        </a:r>
                      </a:p>
                      <a:p>
                        <a:pPr marL="0" lvl="0" indent="0" algn="l">
                          <a:buSzPct val="75000"/>
                          <a:buFont typeface="+mj-lt"/>
                          <a:buNone/>
                        </a:pPr>
                        <a:r>
                          <a:rPr lang="en-US" dirty="0" smtClean="0"/>
                          <a:t>Biz </a:t>
                        </a:r>
                        <a:r>
                          <a:rPr lang="en-US" dirty="0" err="1" smtClean="0"/>
                          <a:t>Dev</a:t>
                        </a:r>
                        <a:endParaRPr lang="en-US" dirty="0" smtClean="0"/>
                      </a:p>
                      <a:p>
                        <a:pPr marL="0" lvl="0" indent="0" algn="l">
                          <a:buSzPct val="75000"/>
                          <a:buFont typeface="+mj-lt"/>
                          <a:buNone/>
                        </a:pPr>
                        <a:r>
                          <a:rPr lang="en-US" dirty="0" smtClean="0"/>
                          <a:t>Hardware Installation</a:t>
                        </a:r>
                      </a:p>
                      <a:p>
                        <a:pPr marL="0" lvl="0" indent="0" algn="l">
                          <a:buSzPct val="75000"/>
                          <a:buFont typeface="+mj-lt"/>
                          <a:buNone/>
                        </a:pPr>
                        <a:r>
                          <a:rPr lang="en-US" dirty="0" smtClean="0"/>
                          <a:t>Gym</a:t>
                        </a:r>
                        <a:r>
                          <a:rPr lang="en-US" baseline="0" dirty="0" smtClean="0"/>
                          <a:t> Training</a:t>
                        </a:r>
                        <a:endParaRPr lang="en-US" dirty="0"/>
                      </a:p>
                    </a:txBody>
                    <a:tcPr anchor="ctr"/>
                  </a:tc>
                </a:tr>
                <a:tr h="172430">
                  <a:tc>
                    <a:txBody>
                      <a:bodyPr/>
                      <a:lstStyle/>
                      <a:p>
                        <a:pPr algn="l"/>
                        <a:r>
                          <a:rPr lang="en-US" dirty="0" smtClean="0">
                            <a:solidFill>
                              <a:schemeClr val="bg1"/>
                            </a:solidFill>
                          </a:rPr>
                          <a:t>$100K</a:t>
                        </a:r>
                        <a:endParaRPr lang="en-US" b="1" dirty="0">
                          <a:solidFill>
                            <a:schemeClr val="bg1"/>
                          </a:solidFill>
                        </a:endParaRPr>
                      </a:p>
                    </a:txBody>
                    <a:tcPr anchor="ctr"/>
                  </a:tc>
                  <a:tc>
                    <a:txBody>
                      <a:bodyPr/>
                      <a:lstStyle/>
                      <a:p>
                        <a:pPr algn="l"/>
                        <a:r>
                          <a:rPr lang="en-US" dirty="0" smtClean="0"/>
                          <a:t>Working Capital</a:t>
                        </a:r>
                        <a:endParaRPr lang="en-US" dirty="0"/>
                      </a:p>
                    </a:txBody>
                    <a:tcPr anchor="ctr"/>
                  </a:tc>
                  <a:tc>
                    <a:txBody>
                      <a:bodyPr/>
                      <a:lstStyle/>
                      <a:p>
                        <a:pPr marL="0" lvl="0" indent="0" algn="l">
                          <a:buSzPct val="75000"/>
                          <a:buFont typeface="+mj-lt"/>
                          <a:buNone/>
                        </a:pPr>
                        <a:r>
                          <a:rPr lang="en-US" dirty="0" smtClean="0"/>
                          <a:t>Hardware purchase</a:t>
                        </a:r>
                      </a:p>
                      <a:p>
                        <a:pPr marL="0" lvl="0" indent="0" algn="l">
                          <a:buSzPct val="75000"/>
                          <a:buFont typeface="+mj-lt"/>
                          <a:buNone/>
                        </a:pPr>
                        <a:r>
                          <a:rPr lang="en-US" dirty="0" smtClean="0"/>
                          <a:t>Inventory &amp; Storage</a:t>
                        </a:r>
                        <a:endParaRPr lang="en-US" dirty="0"/>
                      </a:p>
                    </a:txBody>
                    <a:tcPr anchor="ctr"/>
                  </a:tc>
                </a:tr>
                <a:tr h="172430">
                  <a:tc>
                    <a:txBody>
                      <a:bodyPr/>
                      <a:lstStyle/>
                      <a:p>
                        <a:endParaRPr lang="en-US" sz="700" dirty="0" smtClean="0">
                          <a:solidFill>
                            <a:schemeClr val="bg1"/>
                          </a:solidFill>
                        </a:endParaRPr>
                      </a:p>
                      <a:p>
                        <a:r>
                          <a:rPr lang="en-US" dirty="0" smtClean="0">
                            <a:solidFill>
                              <a:schemeClr val="bg1"/>
                            </a:solidFill>
                          </a:rPr>
                          <a:t>$500K</a:t>
                        </a:r>
                        <a:endParaRPr lang="en-US" b="1" dirty="0">
                          <a:solidFill>
                            <a:schemeClr val="bg1"/>
                          </a:solidFill>
                        </a:endParaRPr>
                      </a:p>
                    </a:txBody>
                    <a:tcPr anchor="ctr"/>
                  </a:tc>
                  <a:tc>
                    <a:txBody>
                      <a:bodyPr/>
                      <a:lstStyle/>
                      <a:p>
                        <a:endParaRPr lang="en-US" dirty="0"/>
                      </a:p>
                    </a:txBody>
                    <a:tcPr anchor="ctr"/>
                  </a:tc>
                  <a:tc>
                    <a:txBody>
                      <a:bodyPr/>
                      <a:lstStyle/>
                      <a:p>
                        <a:pPr marL="112713" indent="-112713">
                          <a:buFont typeface="Arial"/>
                          <a:buChar char="•"/>
                        </a:pPr>
                        <a:endParaRPr lang="en-US" dirty="0"/>
                      </a:p>
                    </a:txBody>
                    <a:tcPr anchor="ctr"/>
                  </a:tc>
                </a:tr>
              </a:tbl>
            </a:graphicData>
          </a:graphic>
        </p:graphicFrame>
        <p:cxnSp>
          <p:nvCxnSpPr>
            <p:cNvPr id="18" name="Straight Connector 17"/>
            <p:cNvCxnSpPr/>
            <p:nvPr/>
          </p:nvCxnSpPr>
          <p:spPr>
            <a:xfrm>
              <a:off x="4352998" y="2571750"/>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52998" y="3086951"/>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62967" y="4038674"/>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52998" y="4552950"/>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52998" y="4590272"/>
              <a:ext cx="441777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a:xfrm>
            <a:off x="3987115" y="1227438"/>
            <a:ext cx="16474" cy="375604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7541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483"/>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288931"/>
            <a:ext cx="8313900" cy="219121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400" dirty="0" smtClean="0">
                <a:solidFill>
                  <a:schemeClr val="bg1"/>
                </a:solidFill>
                <a:latin typeface="Alternate Gothic No3 D" charset="0"/>
                <a:ea typeface="Alternate Gothic No3 D" charset="0"/>
                <a:cs typeface="Alternate Gothic No3 D" charset="0"/>
                <a:sym typeface="Montserrat SemiBold"/>
              </a:rPr>
              <a:t>Workout</a:t>
            </a:r>
            <a:r>
              <a:rPr lang="en-US" sz="4400" dirty="0" smtClean="0">
                <a:solidFill>
                  <a:schemeClr val="bg1"/>
                </a:solidFill>
                <a:latin typeface="Alternate Gothic No3 D" charset="0"/>
                <a:ea typeface="Alternate Gothic No3 D" charset="0"/>
                <a:cs typeface="Alternate Gothic No3 D" charset="0"/>
                <a:sym typeface="Montserrat SemiBold"/>
              </a:rPr>
              <a:t> w</a:t>
            </a:r>
            <a:r>
              <a:rPr lang="en" sz="4400" dirty="0" err="1" smtClean="0">
                <a:solidFill>
                  <a:schemeClr val="bg1"/>
                </a:solidFill>
                <a:latin typeface="Alternate Gothic No3 D" charset="0"/>
                <a:ea typeface="Alternate Gothic No3 D" charset="0"/>
                <a:cs typeface="Alternate Gothic No3 D" charset="0"/>
                <a:sym typeface="Montserrat SemiBold"/>
              </a:rPr>
              <a:t>herever</a:t>
            </a:r>
            <a:r>
              <a:rPr lang="en" sz="4400" dirty="0">
                <a:solidFill>
                  <a:schemeClr val="bg1"/>
                </a:solidFill>
                <a:latin typeface="Alternate Gothic No3 D" charset="0"/>
                <a:ea typeface="Alternate Gothic No3 D" charset="0"/>
                <a:cs typeface="Alternate Gothic No3 D" charset="0"/>
                <a:sym typeface="Montserrat SemiBold"/>
              </a:rPr>
              <a:t>, </a:t>
            </a:r>
            <a:r>
              <a:rPr lang="en" sz="4400" dirty="0" smtClean="0">
                <a:solidFill>
                  <a:schemeClr val="bg1"/>
                </a:solidFill>
                <a:latin typeface="Alternate Gothic No3 D" charset="0"/>
                <a:ea typeface="Alternate Gothic No3 D" charset="0"/>
                <a:cs typeface="Alternate Gothic No3 D" charset="0"/>
                <a:sym typeface="Montserrat SemiBold"/>
              </a:rPr>
              <a:t>whenever</a:t>
            </a:r>
            <a:r>
              <a:rPr lang="en" sz="4400" dirty="0">
                <a:solidFill>
                  <a:schemeClr val="bg1"/>
                </a:solidFill>
                <a:latin typeface="Alternate Gothic No3 D" charset="0"/>
                <a:ea typeface="Alternate Gothic No3 D" charset="0"/>
                <a:cs typeface="Alternate Gothic No3 D" charset="0"/>
                <a:sym typeface="Montserrat SemiBold"/>
              </a:rPr>
              <a:t>.</a:t>
            </a:r>
            <a:endParaRPr sz="4400" dirty="0">
              <a:solidFill>
                <a:schemeClr val="bg1"/>
              </a:solidFill>
              <a:latin typeface="Alternate Gothic No3 D" charset="0"/>
              <a:ea typeface="Alternate Gothic No3 D" charset="0"/>
              <a:cs typeface="Alternate Gothic No3 D" charset="0"/>
              <a:sym typeface="Montserrat SemiBold"/>
            </a:endParaRPr>
          </a:p>
          <a:p>
            <a:pPr marL="0" lvl="0" indent="0">
              <a:spcBef>
                <a:spcPts val="0"/>
              </a:spcBef>
              <a:spcAft>
                <a:spcPts val="0"/>
              </a:spcAft>
              <a:buNone/>
            </a:pPr>
            <a:r>
              <a:rPr lang="en" sz="4400" dirty="0">
                <a:solidFill>
                  <a:schemeClr val="bg1"/>
                </a:solidFill>
                <a:latin typeface="Alternate Gothic No3 D" charset="0"/>
                <a:ea typeface="Alternate Gothic No3 D" charset="0"/>
                <a:cs typeface="Alternate Gothic No3 D" charset="0"/>
                <a:sym typeface="Montserrat SemiBold"/>
              </a:rPr>
              <a:t>Just </a:t>
            </a:r>
            <a:r>
              <a:rPr lang="en" sz="5400" b="1" dirty="0">
                <a:solidFill>
                  <a:schemeClr val="bg1"/>
                </a:solidFill>
                <a:latin typeface="MuseoSans" charset="0"/>
                <a:ea typeface="MuseoSans" charset="0"/>
                <a:cs typeface="MuseoSans" charset="0"/>
                <a:sym typeface="Montserrat SemiBold"/>
              </a:rPr>
              <a:t>Flex</a:t>
            </a:r>
            <a:r>
              <a:rPr lang="en" sz="5400" dirty="0">
                <a:solidFill>
                  <a:schemeClr val="bg1"/>
                </a:solidFill>
                <a:latin typeface="MuseoSans" charset="0"/>
                <a:ea typeface="MuseoSans" charset="0"/>
                <a:cs typeface="MuseoSans" charset="0"/>
                <a:sym typeface="Montserrat SemiBold"/>
              </a:rPr>
              <a:t>It</a:t>
            </a:r>
            <a:r>
              <a:rPr lang="en" sz="4400" b="1" dirty="0" smtClean="0">
                <a:solidFill>
                  <a:schemeClr val="bg1"/>
                </a:solidFill>
                <a:latin typeface="MuseoSans" charset="0"/>
                <a:ea typeface="MuseoSans" charset="0"/>
                <a:cs typeface="MuseoSans" charset="0"/>
                <a:sym typeface="Montserrat SemiBold"/>
              </a:rPr>
              <a:t>.</a:t>
            </a:r>
            <a:endParaRPr sz="4400" b="1" dirty="0">
              <a:solidFill>
                <a:schemeClr val="bg1"/>
              </a:solidFill>
              <a:latin typeface="MuseoSans" charset="0"/>
              <a:ea typeface="MuseoSans" charset="0"/>
              <a:cs typeface="MuseoSans" charset="0"/>
              <a:sym typeface="Montserrat SemiBold"/>
            </a:endParaRPr>
          </a:p>
        </p:txBody>
      </p:sp>
      <p:sp>
        <p:nvSpPr>
          <p:cNvPr id="443" name="Shape 44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18</a:t>
            </a:fld>
            <a:endParaRPr dirty="0">
              <a:solidFill>
                <a:schemeClr val="tx1"/>
              </a:solidFill>
              <a:latin typeface="Montserrat"/>
              <a:ea typeface="Montserrat"/>
              <a:cs typeface="Montserrat"/>
              <a:sym typeface="Montserrat"/>
            </a:endParaRPr>
          </a:p>
        </p:txBody>
      </p:sp>
      <p:sp>
        <p:nvSpPr>
          <p:cNvPr id="6" name="Shape 435"/>
          <p:cNvSpPr txBox="1"/>
          <p:nvPr/>
        </p:nvSpPr>
        <p:spPr>
          <a:xfrm>
            <a:off x="124425" y="3370313"/>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36138" y="2631649"/>
            <a:ext cx="1354545"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flexit</a:t>
            </a:r>
            <a:r>
              <a:rPr lang="en-US" b="1" dirty="0" err="1">
                <a:solidFill>
                  <a:schemeClr val="bg1"/>
                </a:solidFill>
                <a:latin typeface="MuseoSans" charset="0"/>
                <a:ea typeface="MuseoSans" charset="0"/>
                <a:cs typeface="MuseoSans" charset="0"/>
              </a:rPr>
              <a:t>@flex-</a:t>
            </a:r>
            <a:r>
              <a:rPr lang="en-US" b="1" dirty="0" err="1" smtClean="0">
                <a:solidFill>
                  <a:schemeClr val="bg1"/>
                </a:solidFill>
                <a:latin typeface="MuseoSans" charset="0"/>
                <a:ea typeface="MuseoSans" charset="0"/>
                <a:cs typeface="MuseoSans" charset="0"/>
              </a:rPr>
              <a:t>it.fit</a:t>
            </a:r>
            <a:endParaRPr lang="en-US" b="1" dirty="0">
              <a:solidFill>
                <a:schemeClr val="bg1"/>
              </a:solidFill>
              <a:latin typeface="MuseoSans" charset="0"/>
              <a:ea typeface="MuseoSans" charset="0"/>
              <a:cs typeface="MuseoSans" charset="0"/>
            </a:endParaRPr>
          </a:p>
        </p:txBody>
      </p:sp>
      <p:pic>
        <p:nvPicPr>
          <p:cNvPr id="7" name="Picture 6"/>
          <p:cNvPicPr>
            <a:picLocks noChangeAspect="1"/>
          </p:cNvPicPr>
          <p:nvPr/>
        </p:nvPicPr>
        <p:blipFill>
          <a:blip r:embed="rId3"/>
          <a:stretch>
            <a:fillRect/>
          </a:stretch>
        </p:blipFill>
        <p:spPr>
          <a:xfrm>
            <a:off x="91440" y="4800600"/>
            <a:ext cx="640080" cy="234008"/>
          </a:xfrm>
          <a:prstGeom prst="rect">
            <a:avLst/>
          </a:prstGeom>
        </p:spPr>
      </p:pic>
    </p:spTree>
    <p:extLst>
      <p:ext uri="{BB962C8B-B14F-4D97-AF65-F5344CB8AC3E}">
        <p14:creationId xmlns:p14="http://schemas.microsoft.com/office/powerpoint/2010/main" val="1595985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30000"/>
          </a:blip>
          <a:srcRect l="297" t="7928" b="8128"/>
          <a:stretch/>
        </p:blipFill>
        <p:spPr>
          <a:xfrm>
            <a:off x="-1" y="-7557"/>
            <a:ext cx="9171269" cy="5146334"/>
          </a:xfrm>
          <a:prstGeom prst="rect">
            <a:avLst/>
          </a:prstGeom>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a:t>
            </a:fld>
            <a:endParaRPr lang="uk-UA" dirty="0">
              <a:solidFill>
                <a:schemeClr val="bg1"/>
              </a:solidFill>
              <a:latin typeface="Montserrat" charset="0"/>
              <a:ea typeface="Montserrat" charset="0"/>
              <a:cs typeface="Montserrat" charset="0"/>
            </a:endParaRPr>
          </a:p>
        </p:txBody>
      </p:sp>
      <p:sp>
        <p:nvSpPr>
          <p:cNvPr id="5" name="Shape 62"/>
          <p:cNvSpPr txBox="1"/>
          <p:nvPr/>
        </p:nvSpPr>
        <p:spPr>
          <a:xfrm>
            <a:off x="5849229" y="3332988"/>
            <a:ext cx="2558400" cy="181051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800" b="1" dirty="0">
                <a:solidFill>
                  <a:srgbClr val="70E4F9"/>
                </a:solidFill>
                <a:latin typeface="Glacial Indifference" charset="0"/>
                <a:ea typeface="Glacial Indifference" charset="0"/>
                <a:cs typeface="Glacial Indifference" charset="0"/>
                <a:sym typeface="Montserrat"/>
              </a:rPr>
              <a:t>66% </a:t>
            </a:r>
            <a:endParaRPr sz="4800" b="1" dirty="0">
              <a:solidFill>
                <a:srgbClr val="70E4F9"/>
              </a:solidFill>
              <a:latin typeface="Glacial Indifference" charset="0"/>
              <a:ea typeface="Glacial Indifference" charset="0"/>
              <a:cs typeface="Glacial Indifference" charset="0"/>
              <a:sym typeface="Montserrat"/>
            </a:endParaRPr>
          </a:p>
          <a:p>
            <a:pPr marL="0" lvl="0" indent="0" algn="ctr">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Of gym members believe that their gym offers a poor price-to-performance </a:t>
            </a:r>
            <a:r>
              <a:rPr lang="en" dirty="0" smtClean="0">
                <a:solidFill>
                  <a:schemeClr val="bg1"/>
                </a:solidFill>
                <a:latin typeface="Glacial Indifference" charset="0"/>
                <a:ea typeface="Glacial Indifference" charset="0"/>
                <a:cs typeface="Glacial Indifference" charset="0"/>
                <a:sym typeface="Montserrat Light"/>
              </a:rPr>
              <a:t>ratio</a:t>
            </a:r>
            <a:endParaRPr dirty="0">
              <a:solidFill>
                <a:schemeClr val="bg1"/>
              </a:solidFill>
              <a:latin typeface="Glacial Indifference" charset="0"/>
              <a:ea typeface="Glacial Indifference" charset="0"/>
              <a:cs typeface="Glacial Indifference" charset="0"/>
              <a:sym typeface="Montserrat Light"/>
            </a:endParaRPr>
          </a:p>
        </p:txBody>
      </p:sp>
      <p:sp>
        <p:nvSpPr>
          <p:cNvPr id="6" name="Shape 64"/>
          <p:cNvSpPr txBox="1"/>
          <p:nvPr/>
        </p:nvSpPr>
        <p:spPr>
          <a:xfrm>
            <a:off x="5914058" y="279880"/>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solidFill>
                  <a:srgbClr val="70E4F9"/>
                </a:solidFill>
                <a:latin typeface="Glacial Indifference" charset="0"/>
                <a:ea typeface="Glacial Indifference" charset="0"/>
                <a:cs typeface="Glacial Indifference" charset="0"/>
                <a:sym typeface="Montserrat"/>
              </a:rPr>
              <a:t> 36,540</a:t>
            </a:r>
            <a:endParaRPr sz="4800" b="1" dirty="0">
              <a:solidFill>
                <a:srgbClr val="70E4F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Health and fitness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7" name="Shape 65"/>
          <p:cNvSpPr txBox="1"/>
          <p:nvPr/>
        </p:nvSpPr>
        <p:spPr>
          <a:xfrm>
            <a:off x="5914058"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solidFill>
                  <a:srgbClr val="70E4F9"/>
                </a:solidFill>
                <a:latin typeface="Glacial Indifference" charset="0"/>
                <a:ea typeface="Glacial Indifference" charset="0"/>
                <a:cs typeface="Glacial Indifference" charset="0"/>
                <a:sym typeface="Montserrat"/>
              </a:rPr>
              <a:t>57.25 m</a:t>
            </a:r>
            <a:endParaRPr sz="4800" b="1" dirty="0">
              <a:solidFill>
                <a:srgbClr val="70E4F9"/>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Members of health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pic>
        <p:nvPicPr>
          <p:cNvPr id="8" name="Picture 7"/>
          <p:cNvPicPr>
            <a:picLocks noChangeAspect="1"/>
          </p:cNvPicPr>
          <p:nvPr/>
        </p:nvPicPr>
        <p:blipFill>
          <a:blip r:embed="rId4"/>
          <a:stretch>
            <a:fillRect/>
          </a:stretch>
        </p:blipFill>
        <p:spPr>
          <a:xfrm>
            <a:off x="91440" y="4800600"/>
            <a:ext cx="640080" cy="234008"/>
          </a:xfrm>
          <a:prstGeom prst="rect">
            <a:avLst/>
          </a:prstGeom>
        </p:spPr>
      </p:pic>
      <p:sp>
        <p:nvSpPr>
          <p:cNvPr id="9" name="Rectangle 8"/>
          <p:cNvSpPr/>
          <p:nvPr/>
        </p:nvSpPr>
        <p:spPr>
          <a:xfrm>
            <a:off x="3401226" y="4813385"/>
            <a:ext cx="2910054" cy="507831"/>
          </a:xfrm>
          <a:prstGeom prst="rect">
            <a:avLst/>
          </a:prstGeom>
        </p:spPr>
        <p:txBody>
          <a:bodyPr wrap="square">
            <a:spAutoFit/>
          </a:bodyPr>
          <a:lstStyle/>
          <a:p>
            <a:r>
              <a:rPr lang="en-US" sz="900" dirty="0">
                <a:solidFill>
                  <a:schemeClr val="bg1"/>
                </a:solidFill>
                <a:latin typeface="Montserrat" charset="0"/>
                <a:ea typeface="Montserrat" charset="0"/>
                <a:cs typeface="Montserrat" charset="0"/>
              </a:rPr>
              <a:t>Source: </a:t>
            </a:r>
            <a:r>
              <a:rPr lang="en-US" sz="900" dirty="0" err="1">
                <a:solidFill>
                  <a:schemeClr val="bg1"/>
                </a:solidFill>
                <a:latin typeface="Montserrat" charset="0"/>
                <a:ea typeface="Montserrat" charset="0"/>
                <a:cs typeface="Montserrat" charset="0"/>
              </a:rPr>
              <a:t>Statista</a:t>
            </a:r>
            <a:r>
              <a:rPr lang="en-US" sz="900" dirty="0">
                <a:solidFill>
                  <a:schemeClr val="bg1"/>
                </a:solidFill>
                <a:latin typeface="Montserrat" charset="0"/>
                <a:ea typeface="Montserrat" charset="0"/>
                <a:cs typeface="Montserrat" charset="0"/>
              </a:rPr>
              <a:t>, The Statistics Portal - 2016</a:t>
            </a:r>
          </a:p>
          <a:p>
            <a:r>
              <a:rPr lang="en-US" sz="900" dirty="0">
                <a:latin typeface="Montserrat" charset="0"/>
                <a:ea typeface="Montserrat" charset="0"/>
                <a:cs typeface="Montserrat" charset="0"/>
              </a:rPr>
              <a:t/>
            </a:r>
            <a:br>
              <a:rPr lang="en-US" sz="900" dirty="0">
                <a:latin typeface="Montserrat" charset="0"/>
                <a:ea typeface="Montserrat" charset="0"/>
                <a:cs typeface="Montserrat" charset="0"/>
              </a:rPr>
            </a:br>
            <a:endParaRPr lang="en-US" sz="900" dirty="0">
              <a:latin typeface="Montserrat" charset="0"/>
              <a:ea typeface="Montserrat" charset="0"/>
              <a:cs typeface="Montserrat" charset="0"/>
            </a:endParaRPr>
          </a:p>
        </p:txBody>
      </p:sp>
      <p:sp>
        <p:nvSpPr>
          <p:cNvPr id="2" name="TextBox 1"/>
          <p:cNvSpPr txBox="1"/>
          <p:nvPr/>
        </p:nvSpPr>
        <p:spPr>
          <a:xfrm>
            <a:off x="731520" y="1288337"/>
            <a:ext cx="4040660" cy="2554545"/>
          </a:xfrm>
          <a:prstGeom prst="rect">
            <a:avLst/>
          </a:prstGeom>
          <a:noFill/>
        </p:spPr>
        <p:txBody>
          <a:bodyPr wrap="square" rtlCol="0">
            <a:spAutoFit/>
          </a:bodyPr>
          <a:lstStyle/>
          <a:p>
            <a:r>
              <a:rPr lang="en-US" sz="3200" dirty="0" smtClean="0">
                <a:solidFill>
                  <a:schemeClr val="bg1"/>
                </a:solidFill>
                <a:latin typeface="Glacial Indifference" charset="0"/>
                <a:ea typeface="Glacial Indifference" charset="0"/>
                <a:cs typeface="Glacial Indifference" charset="0"/>
              </a:rPr>
              <a:t>The fitness space is facing disruption driving by the </a:t>
            </a:r>
            <a:r>
              <a:rPr lang="en-US" sz="3200" dirty="0" smtClean="0">
                <a:solidFill>
                  <a:schemeClr val="bg1"/>
                </a:solidFill>
                <a:latin typeface="Glacial Indifference" charset="0"/>
                <a:ea typeface="Glacial Indifference" charset="0"/>
                <a:cs typeface="Glacial Indifference" charset="0"/>
              </a:rPr>
              <a:t>evolving </a:t>
            </a:r>
            <a:r>
              <a:rPr lang="en-US" sz="3200" dirty="0" smtClean="0">
                <a:solidFill>
                  <a:schemeClr val="bg1"/>
                </a:solidFill>
                <a:latin typeface="Glacial Indifference" charset="0"/>
                <a:ea typeface="Glacial Indifference" charset="0"/>
                <a:cs typeface="Glacial Indifference" charset="0"/>
              </a:rPr>
              <a:t>needs of its customers </a:t>
            </a:r>
            <a:endParaRPr lang="en-US" sz="32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261326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 name="Shape 414"/>
          <p:cNvSpPr/>
          <p:nvPr/>
        </p:nvSpPr>
        <p:spPr>
          <a:xfrm rot="10800000" flipH="1">
            <a:off x="4600575" y="-5"/>
            <a:ext cx="4572000" cy="5143503"/>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3</a:t>
            </a:fld>
            <a:endParaRPr dirty="0">
              <a:solidFill>
                <a:schemeClr val="tx1"/>
              </a:solidFill>
              <a:latin typeface="Montserrat" charset="0"/>
              <a:ea typeface="Montserrat" charset="0"/>
              <a:cs typeface="Montserrat" charset="0"/>
            </a:endParaRPr>
          </a:p>
        </p:txBody>
      </p:sp>
      <p:grpSp>
        <p:nvGrpSpPr>
          <p:cNvPr id="2" name="Group 1"/>
          <p:cNvGrpSpPr/>
          <p:nvPr/>
        </p:nvGrpSpPr>
        <p:grpSpPr>
          <a:xfrm>
            <a:off x="4894730" y="344156"/>
            <a:ext cx="4157830" cy="4087634"/>
            <a:chOff x="1340719" y="607766"/>
            <a:chExt cx="3611625" cy="4087634"/>
          </a:xfrm>
        </p:grpSpPr>
        <p:sp>
          <p:nvSpPr>
            <p:cNvPr id="11" name="Shape 416"/>
            <p:cNvSpPr txBox="1"/>
            <p:nvPr/>
          </p:nvSpPr>
          <p:spPr>
            <a:xfrm>
              <a:off x="1600810" y="607766"/>
              <a:ext cx="3351534" cy="568651"/>
            </a:xfrm>
            <a:prstGeom prst="rect">
              <a:avLst/>
            </a:prstGeom>
            <a:noFill/>
            <a:ln>
              <a:noFill/>
            </a:ln>
          </p:spPr>
          <p:txBody>
            <a:bodyPr spcFirstLastPara="1" wrap="square" lIns="91425" tIns="91425" rIns="91425" bIns="91425" anchor="t" anchorCtr="0">
              <a:noAutofit/>
            </a:bodyPr>
            <a:lstStyle/>
            <a:p>
              <a:pPr lvl="0">
                <a:lnSpc>
                  <a:spcPts val="4000"/>
                </a:lnSpc>
              </a:pPr>
              <a:r>
                <a:rPr lang="en-US" sz="4400" dirty="0" smtClean="0">
                  <a:solidFill>
                    <a:schemeClr val="tx1"/>
                  </a:solidFill>
                  <a:latin typeface="Alternate Gothic No3 D" charset="0"/>
                  <a:ea typeface="Alternate Gothic No3 D" charset="0"/>
                  <a:cs typeface="Alternate Gothic No3 D" charset="0"/>
                  <a:sym typeface="Montserrat Medium"/>
                </a:rPr>
                <a:t>Problems for</a:t>
              </a:r>
              <a:r>
                <a:rPr lang="en-US" sz="4400" b="1" dirty="0" smtClean="0">
                  <a:solidFill>
                    <a:schemeClr val="tx1"/>
                  </a:solidFill>
                  <a:latin typeface="Alternate Gothic No3 D" charset="0"/>
                  <a:ea typeface="Alternate Gothic No3 D" charset="0"/>
                  <a:cs typeface="Alternate Gothic No3 D" charset="0"/>
                  <a:sym typeface="Montserrat Medium"/>
                </a:rPr>
                <a:t> </a:t>
              </a:r>
              <a:r>
                <a:rPr lang="en-US" sz="4400" b="1" dirty="0" smtClean="0">
                  <a:solidFill>
                    <a:schemeClr val="bg1"/>
                  </a:solidFill>
                  <a:latin typeface="Alternate Gothic No3 D" charset="0"/>
                  <a:ea typeface="Alternate Gothic No3 D" charset="0"/>
                  <a:cs typeface="Alternate Gothic No3 D" charset="0"/>
                  <a:sym typeface="Montserrat Medium"/>
                </a:rPr>
                <a:t>Gyms             </a:t>
              </a:r>
              <a:endParaRPr lang="en-US" sz="4400" b="1" dirty="0">
                <a:solidFill>
                  <a:schemeClr val="bg1"/>
                </a:solidFill>
                <a:latin typeface="Alternate Gothic No3 D" charset="0"/>
                <a:ea typeface="Alternate Gothic No3 D" charset="0"/>
                <a:cs typeface="Alternate Gothic No3 D" charset="0"/>
                <a:sym typeface="Montserrat Medium"/>
              </a:endParaRPr>
            </a:p>
          </p:txBody>
        </p:sp>
        <p:sp>
          <p:nvSpPr>
            <p:cNvPr id="12" name="Shape 104"/>
            <p:cNvSpPr txBox="1"/>
            <p:nvPr/>
          </p:nvSpPr>
          <p:spPr>
            <a:xfrm>
              <a:off x="1340719" y="2085349"/>
              <a:ext cx="3546215" cy="2610051"/>
            </a:xfrm>
            <a:prstGeom prst="rect">
              <a:avLst/>
            </a:prstGeom>
            <a:noFill/>
            <a:ln>
              <a:noFill/>
            </a:ln>
          </p:spPr>
          <p:txBody>
            <a:bodyPr spcFirstLastPara="1" wrap="square" lIns="91425" tIns="91425" rIns="91425" bIns="91425" anchor="ctr" anchorCtr="0">
              <a:noAutofit/>
            </a:bodyPr>
            <a:lstStyle/>
            <a:p>
              <a:pPr>
                <a:tabLst>
                  <a:tab pos="2743200" algn="l"/>
                </a:tabLst>
              </a:pPr>
              <a:r>
                <a:rPr lang="en" sz="1800" dirty="0">
                  <a:solidFill>
                    <a:schemeClr val="tx1"/>
                  </a:solidFill>
                  <a:latin typeface="Gill Sans" charset="0"/>
                  <a:ea typeface="Gill Sans" charset="0"/>
                  <a:cs typeface="Gill Sans" charset="0"/>
                  <a:sym typeface="Montserrat"/>
                </a:rPr>
                <a:t>Gym memberships are down.</a:t>
              </a:r>
            </a:p>
            <a:p>
              <a:pPr>
                <a:tabLst>
                  <a:tab pos="2743200" algn="l"/>
                </a:tabLst>
              </a:pPr>
              <a:endParaRPr lang="en" sz="1800" dirty="0">
                <a:solidFill>
                  <a:schemeClr val="tx1"/>
                </a:solidFill>
                <a:latin typeface="Gill Sans" charset="0"/>
                <a:ea typeface="Gill Sans" charset="0"/>
                <a:cs typeface="Gill Sans" charset="0"/>
                <a:sym typeface="Montserrat"/>
              </a:endParaRPr>
            </a:p>
            <a:p>
              <a:pPr>
                <a:tabLst>
                  <a:tab pos="2743200" algn="l"/>
                </a:tabLst>
              </a:pPr>
              <a:r>
                <a:rPr lang="en" sz="1800" dirty="0">
                  <a:solidFill>
                    <a:schemeClr val="tx1"/>
                  </a:solidFill>
                  <a:latin typeface="Gill Sans" charset="0"/>
                  <a:ea typeface="Gill Sans" charset="0"/>
                  <a:cs typeface="Gill Sans" charset="0"/>
                  <a:sym typeface="Montserrat"/>
                </a:rPr>
                <a:t>Gyms are underutilized and almost always have excess capacity</a:t>
              </a:r>
              <a:r>
                <a:rPr lang="en" sz="1800" dirty="0" smtClean="0">
                  <a:solidFill>
                    <a:schemeClr val="tx1"/>
                  </a:solidFill>
                  <a:latin typeface="Gill Sans" charset="0"/>
                  <a:ea typeface="Gill Sans" charset="0"/>
                  <a:cs typeface="Gill Sans" charset="0"/>
                  <a:sym typeface="Montserrat"/>
                </a:rPr>
                <a:t>.</a:t>
              </a:r>
            </a:p>
            <a:p>
              <a:pPr>
                <a:tabLst>
                  <a:tab pos="2743200" algn="l"/>
                </a:tabLst>
              </a:pPr>
              <a:endParaRPr lang="en" sz="1800" dirty="0">
                <a:solidFill>
                  <a:schemeClr val="tx1"/>
                </a:solidFill>
                <a:latin typeface="Gill Sans" charset="0"/>
                <a:ea typeface="Gill Sans" charset="0"/>
                <a:cs typeface="Gill Sans" charset="0"/>
                <a:sym typeface="Montserrat"/>
              </a:endParaRPr>
            </a:p>
            <a:p>
              <a:pPr>
                <a:tabLst>
                  <a:tab pos="2743200" algn="l"/>
                </a:tabLst>
              </a:pPr>
              <a:r>
                <a:rPr lang="en" sz="1800" dirty="0" smtClean="0">
                  <a:solidFill>
                    <a:schemeClr val="tx1"/>
                  </a:solidFill>
                  <a:latin typeface="Gill Sans" charset="0"/>
                  <a:ea typeface="Gill Sans" charset="0"/>
                  <a:cs typeface="Gill Sans" charset="0"/>
                  <a:sym typeface="Montserrat"/>
                </a:rPr>
                <a:t>High fixed cost </a:t>
              </a:r>
              <a:endParaRPr lang="en" sz="1800" dirty="0">
                <a:solidFill>
                  <a:schemeClr val="tx1"/>
                </a:solidFill>
                <a:latin typeface="Gill Sans" charset="0"/>
                <a:ea typeface="Gill Sans" charset="0"/>
                <a:cs typeface="Gill Sans" charset="0"/>
                <a:sym typeface="Montserrat"/>
              </a:endParaRPr>
            </a:p>
            <a:p>
              <a:pPr>
                <a:tabLst>
                  <a:tab pos="2743200" algn="l"/>
                </a:tabLst>
              </a:pPr>
              <a:endParaRPr lang="en" sz="1800" dirty="0">
                <a:solidFill>
                  <a:schemeClr val="tx1"/>
                </a:solidFill>
                <a:latin typeface="Gill Sans" charset="0"/>
                <a:ea typeface="Gill Sans" charset="0"/>
                <a:cs typeface="Gill Sans" charset="0"/>
                <a:sym typeface="Montserrat"/>
              </a:endParaRPr>
            </a:p>
            <a:p>
              <a:pPr>
                <a:tabLst>
                  <a:tab pos="2743200" algn="l"/>
                </a:tabLst>
              </a:pPr>
              <a:r>
                <a:rPr lang="en" sz="1800" dirty="0" smtClean="0">
                  <a:solidFill>
                    <a:schemeClr val="tx1"/>
                  </a:solidFill>
                  <a:latin typeface="Gill Sans" charset="0"/>
                  <a:ea typeface="Gill Sans" charset="0"/>
                  <a:cs typeface="Gill Sans" charset="0"/>
                  <a:sym typeface="Montserrat"/>
                </a:rPr>
                <a:t>Increasingly </a:t>
              </a:r>
              <a:r>
                <a:rPr lang="en" sz="1800" b="1" dirty="0" smtClean="0">
                  <a:solidFill>
                    <a:schemeClr val="tx1"/>
                  </a:solidFill>
                  <a:latin typeface="Gill Sans" charset="0"/>
                  <a:ea typeface="Gill Sans" charset="0"/>
                  <a:cs typeface="Gill Sans" charset="0"/>
                  <a:sym typeface="Montserrat"/>
                </a:rPr>
                <a:t>demanding customers </a:t>
              </a:r>
              <a:r>
                <a:rPr lang="en" sz="1800" dirty="0" smtClean="0">
                  <a:solidFill>
                    <a:schemeClr val="tx1"/>
                  </a:solidFill>
                  <a:latin typeface="Gill Sans" charset="0"/>
                  <a:ea typeface="Gill Sans" charset="0"/>
                  <a:cs typeface="Gill Sans" charset="0"/>
                  <a:sym typeface="Montserrat"/>
                </a:rPr>
                <a:t>that expect personalized service </a:t>
              </a:r>
              <a:r>
                <a:rPr lang="en" sz="1800" b="1" dirty="0" smtClean="0">
                  <a:solidFill>
                    <a:schemeClr val="tx1"/>
                  </a:solidFill>
                  <a:latin typeface="Gill Sans" charset="0"/>
                  <a:ea typeface="Gill Sans" charset="0"/>
                  <a:cs typeface="Gill Sans" charset="0"/>
                  <a:sym typeface="Montserrat"/>
                </a:rPr>
                <a:t> </a:t>
              </a:r>
              <a:endParaRPr lang="en" sz="1600" b="1" dirty="0">
                <a:solidFill>
                  <a:schemeClr val="tx1"/>
                </a:solidFill>
                <a:latin typeface="Gill Sans" charset="0"/>
                <a:ea typeface="Gill Sans" charset="0"/>
                <a:cs typeface="Gill Sans" charset="0"/>
                <a:sym typeface="Montserrat"/>
              </a:endParaRPr>
            </a:p>
          </p:txBody>
        </p:sp>
      </p:grpSp>
      <p:pic>
        <p:nvPicPr>
          <p:cNvPr id="13" name="Picture 12"/>
          <p:cNvPicPr>
            <a:picLocks noChangeAspect="1"/>
          </p:cNvPicPr>
          <p:nvPr/>
        </p:nvPicPr>
        <p:blipFill>
          <a:blip r:embed="rId3"/>
          <a:stretch>
            <a:fillRect/>
          </a:stretch>
        </p:blipFill>
        <p:spPr>
          <a:xfrm>
            <a:off x="91440" y="4800600"/>
            <a:ext cx="640080" cy="234008"/>
          </a:xfrm>
          <a:prstGeom prst="rect">
            <a:avLst/>
          </a:prstGeom>
        </p:spPr>
      </p:pic>
    </p:spTree>
    <p:extLst>
      <p:ext uri="{BB962C8B-B14F-4D97-AF65-F5344CB8AC3E}">
        <p14:creationId xmlns:p14="http://schemas.microsoft.com/office/powerpoint/2010/main" val="158751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 name="Shape 414"/>
          <p:cNvSpPr/>
          <p:nvPr/>
        </p:nvSpPr>
        <p:spPr>
          <a:xfrm rot="10800000" flipH="1">
            <a:off x="4572000" y="-5"/>
            <a:ext cx="4572000" cy="5143503"/>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rPr>
              <a:t>4</a:t>
            </a:fld>
            <a:endParaRPr dirty="0">
              <a:solidFill>
                <a:schemeClr val="tx1"/>
              </a:solidFill>
              <a:latin typeface="Montserrat" charset="0"/>
              <a:ea typeface="Montserrat" charset="0"/>
              <a:cs typeface="Montserrat" charset="0"/>
            </a:endParaRPr>
          </a:p>
        </p:txBody>
      </p:sp>
      <p:pic>
        <p:nvPicPr>
          <p:cNvPr id="105" name="Shape 105"/>
          <p:cNvPicPr preferRelativeResize="0"/>
          <p:nvPr/>
        </p:nvPicPr>
        <p:blipFill>
          <a:blip r:embed="rId3">
            <a:alphaModFix/>
          </a:blip>
          <a:stretch>
            <a:fillRect/>
          </a:stretch>
        </p:blipFill>
        <p:spPr>
          <a:xfrm>
            <a:off x="76250" y="4802476"/>
            <a:ext cx="662063" cy="264825"/>
          </a:xfrm>
          <a:prstGeom prst="rect">
            <a:avLst/>
          </a:prstGeom>
          <a:noFill/>
          <a:ln>
            <a:noFill/>
          </a:ln>
        </p:spPr>
      </p:pic>
      <p:grpSp>
        <p:nvGrpSpPr>
          <p:cNvPr id="2" name="Group 1"/>
          <p:cNvGrpSpPr/>
          <p:nvPr/>
        </p:nvGrpSpPr>
        <p:grpSpPr>
          <a:xfrm>
            <a:off x="5176234" y="344156"/>
            <a:ext cx="3579145" cy="4455180"/>
            <a:chOff x="1585242" y="607766"/>
            <a:chExt cx="3108960" cy="4455180"/>
          </a:xfrm>
        </p:grpSpPr>
        <p:sp>
          <p:nvSpPr>
            <p:cNvPr id="11" name="Shape 416"/>
            <p:cNvSpPr txBox="1"/>
            <p:nvPr/>
          </p:nvSpPr>
          <p:spPr>
            <a:xfrm>
              <a:off x="1600810" y="607766"/>
              <a:ext cx="2691965" cy="568651"/>
            </a:xfrm>
            <a:prstGeom prst="rect">
              <a:avLst/>
            </a:prstGeom>
            <a:noFill/>
            <a:ln>
              <a:noFill/>
            </a:ln>
          </p:spPr>
          <p:txBody>
            <a:bodyPr spcFirstLastPara="1" wrap="square" lIns="91425" tIns="91425" rIns="91425" bIns="91425" anchor="t" anchorCtr="0">
              <a:noAutofit/>
            </a:bodyPr>
            <a:lstStyle/>
            <a:p>
              <a:pPr lvl="0">
                <a:lnSpc>
                  <a:spcPts val="4000"/>
                </a:lnSpc>
              </a:pPr>
              <a:r>
                <a:rPr lang="en-US" sz="4400" dirty="0" smtClean="0">
                  <a:solidFill>
                    <a:schemeClr val="tx1"/>
                  </a:solidFill>
                  <a:latin typeface="Alternate Gothic No3 D" charset="0"/>
                  <a:ea typeface="Alternate Gothic No3 D" charset="0"/>
                  <a:cs typeface="Alternate Gothic No3 D" charset="0"/>
                  <a:sym typeface="Montserrat Medium"/>
                </a:rPr>
                <a:t>Problems for</a:t>
              </a:r>
              <a:r>
                <a:rPr lang="en-US" sz="4400" b="1" dirty="0" smtClean="0">
                  <a:solidFill>
                    <a:schemeClr val="tx1"/>
                  </a:solidFill>
                  <a:latin typeface="Alternate Gothic No3 D" charset="0"/>
                  <a:ea typeface="Alternate Gothic No3 D" charset="0"/>
                  <a:cs typeface="Alternate Gothic No3 D" charset="0"/>
                  <a:sym typeface="Montserrat Medium"/>
                </a:rPr>
                <a:t> </a:t>
              </a:r>
              <a:r>
                <a:rPr lang="en-US" sz="4400" b="1" dirty="0" smtClean="0">
                  <a:solidFill>
                    <a:schemeClr val="bg1"/>
                  </a:solidFill>
                  <a:latin typeface="Alternate Gothic No3 D" charset="0"/>
                  <a:ea typeface="Alternate Gothic No3 D" charset="0"/>
                  <a:cs typeface="Alternate Gothic No3 D" charset="0"/>
                  <a:sym typeface="Montserrat Medium"/>
                </a:rPr>
                <a:t>Gym-Goers             </a:t>
              </a:r>
              <a:endParaRPr lang="en-US" sz="4400" b="1" dirty="0">
                <a:solidFill>
                  <a:schemeClr val="bg1"/>
                </a:solidFill>
                <a:latin typeface="Alternate Gothic No3 D" charset="0"/>
                <a:ea typeface="Alternate Gothic No3 D" charset="0"/>
                <a:cs typeface="Alternate Gothic No3 D" charset="0"/>
                <a:sym typeface="Montserrat Medium"/>
              </a:endParaRPr>
            </a:p>
          </p:txBody>
        </p:sp>
        <p:sp>
          <p:nvSpPr>
            <p:cNvPr id="12" name="Shape 104"/>
            <p:cNvSpPr txBox="1"/>
            <p:nvPr/>
          </p:nvSpPr>
          <p:spPr>
            <a:xfrm>
              <a:off x="1585242" y="1862546"/>
              <a:ext cx="3108960" cy="3200400"/>
            </a:xfrm>
            <a:prstGeom prst="rect">
              <a:avLst/>
            </a:prstGeom>
            <a:noFill/>
            <a:ln>
              <a:noFill/>
            </a:ln>
          </p:spPr>
          <p:txBody>
            <a:bodyPr spcFirstLastPara="1" wrap="square" lIns="91425" tIns="91425" rIns="91425" bIns="91425" anchor="ctr" anchorCtr="0">
              <a:noAutofit/>
            </a:bodyPr>
            <a:lstStyle/>
            <a:p>
              <a:pPr>
                <a:tabLst>
                  <a:tab pos="2743200" algn="l"/>
                </a:tabLst>
              </a:pPr>
              <a:r>
                <a:rPr lang="en" sz="1800" dirty="0">
                  <a:solidFill>
                    <a:schemeClr val="tx1"/>
                  </a:solidFill>
                  <a:latin typeface="Gill Sans" charset="0"/>
                  <a:ea typeface="Gill Sans" charset="0"/>
                  <a:cs typeface="Gill Sans" charset="0"/>
                  <a:sym typeface="Montserrat"/>
                </a:rPr>
                <a:t>Gym memberships are expensive and </a:t>
              </a:r>
              <a:r>
                <a:rPr lang="en" sz="1800" dirty="0" smtClean="0">
                  <a:solidFill>
                    <a:schemeClr val="tx1"/>
                  </a:solidFill>
                  <a:latin typeface="Gill Sans" charset="0"/>
                  <a:ea typeface="Gill Sans" charset="0"/>
                  <a:cs typeface="Gill Sans" charset="0"/>
                  <a:sym typeface="Montserrat"/>
                </a:rPr>
                <a:t>inflexible to the needs of the modern worker’s schedule</a:t>
              </a:r>
            </a:p>
            <a:p>
              <a:pPr>
                <a:tabLst>
                  <a:tab pos="2743200" algn="l"/>
                </a:tabLst>
              </a:pPr>
              <a:endParaRPr lang="en" sz="1800" dirty="0" smtClean="0">
                <a:solidFill>
                  <a:schemeClr val="tx1"/>
                </a:solidFill>
                <a:latin typeface="Gill Sans" charset="0"/>
                <a:ea typeface="Gill Sans" charset="0"/>
                <a:cs typeface="Gill Sans" charset="0"/>
                <a:sym typeface="Montserrat"/>
              </a:endParaRPr>
            </a:p>
            <a:p>
              <a:pPr>
                <a:tabLst>
                  <a:tab pos="2743200" algn="l"/>
                </a:tabLst>
              </a:pPr>
              <a:r>
                <a:rPr lang="en" sz="1800" dirty="0" smtClean="0">
                  <a:solidFill>
                    <a:schemeClr val="tx1"/>
                  </a:solidFill>
                  <a:latin typeface="Gill Sans" charset="0"/>
                  <a:ea typeface="Gill Sans" charset="0"/>
                  <a:cs typeface="Gill Sans" charset="0"/>
                  <a:sym typeface="Montserrat"/>
                </a:rPr>
                <a:t>Difficult </a:t>
              </a:r>
              <a:r>
                <a:rPr lang="en" sz="1800" dirty="0">
                  <a:solidFill>
                    <a:schemeClr val="tx1"/>
                  </a:solidFill>
                  <a:latin typeface="Gill Sans" charset="0"/>
                  <a:ea typeface="Gill Sans" charset="0"/>
                  <a:cs typeface="Gill Sans" charset="0"/>
                  <a:sym typeface="Montserrat"/>
                </a:rPr>
                <a:t>to find suitable workout facilities while traveling</a:t>
              </a:r>
            </a:p>
            <a:p>
              <a:pPr>
                <a:tabLst>
                  <a:tab pos="2743200" algn="l"/>
                </a:tabLst>
              </a:pPr>
              <a:endParaRPr lang="en" sz="1800" dirty="0">
                <a:solidFill>
                  <a:schemeClr val="tx1"/>
                </a:solidFill>
                <a:latin typeface="Gill Sans" charset="0"/>
                <a:ea typeface="Gill Sans" charset="0"/>
                <a:cs typeface="Gill Sans" charset="0"/>
                <a:sym typeface="Montserrat"/>
              </a:endParaRPr>
            </a:p>
            <a:p>
              <a:pPr>
                <a:tabLst>
                  <a:tab pos="2743200" algn="l"/>
                </a:tabLst>
              </a:pPr>
              <a:r>
                <a:rPr lang="en" sz="1800" dirty="0">
                  <a:solidFill>
                    <a:schemeClr val="tx1"/>
                  </a:solidFill>
                  <a:latin typeface="Gill Sans" charset="0"/>
                  <a:ea typeface="Gill Sans" charset="0"/>
                  <a:cs typeface="Gill Sans" charset="0"/>
                  <a:sym typeface="Montserrat"/>
                </a:rPr>
                <a:t>Lack of use of a gym membership leads to </a:t>
              </a:r>
              <a:r>
                <a:rPr lang="en" sz="1800" dirty="0" smtClean="0">
                  <a:solidFill>
                    <a:schemeClr val="tx1"/>
                  </a:solidFill>
                  <a:latin typeface="Gill Sans" charset="0"/>
                  <a:ea typeface="Gill Sans" charset="0"/>
                  <a:cs typeface="Gill Sans" charset="0"/>
                  <a:sym typeface="Montserrat"/>
                </a:rPr>
                <a:t>feelings of guilt </a:t>
              </a:r>
              <a:r>
                <a:rPr lang="en" sz="1800" dirty="0">
                  <a:solidFill>
                    <a:schemeClr val="tx1"/>
                  </a:solidFill>
                  <a:latin typeface="Gill Sans" charset="0"/>
                  <a:ea typeface="Gill Sans" charset="0"/>
                  <a:cs typeface="Gill Sans" charset="0"/>
                  <a:sym typeface="Montserrat"/>
                </a:rPr>
                <a:t>and self-doubt that </a:t>
              </a:r>
              <a:r>
                <a:rPr lang="en" sz="1800" dirty="0" smtClean="0">
                  <a:solidFill>
                    <a:schemeClr val="tx1"/>
                  </a:solidFill>
                  <a:latin typeface="Gill Sans" charset="0"/>
                  <a:ea typeface="Gill Sans" charset="0"/>
                  <a:cs typeface="Gill Sans" charset="0"/>
                  <a:sym typeface="Montserrat"/>
                </a:rPr>
                <a:t>further perpetuate </a:t>
              </a:r>
              <a:r>
                <a:rPr lang="en" sz="1800" dirty="0">
                  <a:solidFill>
                    <a:schemeClr val="tx1"/>
                  </a:solidFill>
                  <a:latin typeface="Gill Sans" charset="0"/>
                  <a:ea typeface="Gill Sans" charset="0"/>
                  <a:cs typeface="Gill Sans" charset="0"/>
                  <a:sym typeface="Montserrat"/>
                </a:rPr>
                <a:t>a sporadic workout regimen</a:t>
              </a:r>
            </a:p>
          </p:txBody>
        </p:sp>
      </p:grpSp>
      <p:pic>
        <p:nvPicPr>
          <p:cNvPr id="9" name="Picture 8"/>
          <p:cNvPicPr>
            <a:picLocks noChangeAspect="1"/>
          </p:cNvPicPr>
          <p:nvPr/>
        </p:nvPicPr>
        <p:blipFill>
          <a:blip r:embed="rId4"/>
          <a:stretch>
            <a:fillRect/>
          </a:stretch>
        </p:blipFill>
        <p:spPr>
          <a:xfrm>
            <a:off x="91440" y="4800600"/>
            <a:ext cx="640080" cy="234008"/>
          </a:xfrm>
          <a:prstGeom prst="rect">
            <a:avLst/>
          </a:prstGeom>
        </p:spPr>
      </p:pic>
    </p:spTree>
    <p:extLst>
      <p:ext uri="{BB962C8B-B14F-4D97-AF65-F5344CB8AC3E}">
        <p14:creationId xmlns:p14="http://schemas.microsoft.com/office/powerpoint/2010/main" val="1111236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10" name="Shape 414"/>
          <p:cNvSpPr/>
          <p:nvPr/>
        </p:nvSpPr>
        <p:spPr>
          <a:xfrm rot="10800000" flipH="1">
            <a:off x="4572000" y="-9760"/>
            <a:ext cx="4572000" cy="5153260"/>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extBox 1"/>
          <p:cNvSpPr txBox="1"/>
          <p:nvPr/>
        </p:nvSpPr>
        <p:spPr>
          <a:xfrm>
            <a:off x="4789714" y="512239"/>
            <a:ext cx="4044011" cy="4078039"/>
          </a:xfrm>
          <a:prstGeom prst="rect">
            <a:avLst/>
          </a:prstGeom>
          <a:noFill/>
        </p:spPr>
        <p:txBody>
          <a:bodyPr wrap="square" rtlCol="0">
            <a:spAutoFit/>
          </a:bodyPr>
          <a:lstStyle/>
          <a:p>
            <a:r>
              <a:rPr lang="en-US" sz="1300" dirty="0" smtClean="0">
                <a:latin typeface="Gill Sans" charset="0"/>
                <a:ea typeface="Gill Sans" charset="0"/>
                <a:cs typeface="Gill Sans" charset="0"/>
              </a:rPr>
              <a:t>Q: WHAT IS THE GREATEST THREAT TO THE FITNESS INDUSTRY TODAY, AND WHAT CAN THE INDUSTRY DO TO OVERCOME THAT?</a:t>
            </a:r>
          </a:p>
          <a:p>
            <a:endParaRPr lang="en-US" sz="1300" dirty="0">
              <a:latin typeface="Gill Sans" charset="0"/>
              <a:ea typeface="Gill Sans" charset="0"/>
              <a:cs typeface="Gill Sans" charset="0"/>
            </a:endParaRPr>
          </a:p>
          <a:p>
            <a:r>
              <a:rPr lang="en-US" sz="1300" dirty="0" smtClean="0">
                <a:latin typeface="Gill Sans" charset="0"/>
                <a:ea typeface="Gill Sans" charset="0"/>
                <a:cs typeface="Gill Sans" charset="0"/>
              </a:rPr>
              <a:t>A: In my opinion, there are actually two: the continued rise of boutique fitness, and the notion that fitness should be available to a consumer </a:t>
            </a:r>
            <a:r>
              <a:rPr lang="en-US" sz="1800" b="1" dirty="0" smtClean="0">
                <a:latin typeface="Gill Sans SemiBold" charset="0"/>
                <a:ea typeface="Gill Sans SemiBold" charset="0"/>
                <a:cs typeface="Gill Sans SemiBold" charset="0"/>
              </a:rPr>
              <a:t>anywhere, anytime</a:t>
            </a:r>
            <a:r>
              <a:rPr lang="en-US" sz="1300" b="1" dirty="0" smtClean="0">
                <a:latin typeface="Gill Sans SemiBold" charset="0"/>
                <a:ea typeface="Gill Sans SemiBold" charset="0"/>
                <a:cs typeface="Gill Sans SemiBold" charset="0"/>
              </a:rPr>
              <a:t>. </a:t>
            </a:r>
            <a:r>
              <a:rPr lang="en-US" sz="1300" dirty="0" smtClean="0">
                <a:latin typeface="Gill Sans" charset="0"/>
                <a:ea typeface="Gill Sans" charset="0"/>
                <a:cs typeface="Gill Sans" charset="0"/>
              </a:rPr>
              <a:t>People, especially millennials, are searching for </a:t>
            </a:r>
            <a:r>
              <a:rPr lang="en-US" sz="1800" b="1" dirty="0" smtClean="0">
                <a:latin typeface="Gill Sans SemiBold" charset="0"/>
                <a:ea typeface="Gill Sans SemiBold" charset="0"/>
                <a:cs typeface="Gill Sans SemiBold" charset="0"/>
              </a:rPr>
              <a:t>personalized experiences</a:t>
            </a:r>
            <a:r>
              <a:rPr lang="en-US" sz="1300" b="1" dirty="0" smtClean="0">
                <a:latin typeface="Gill Sans SemiBold" charset="0"/>
                <a:ea typeface="Gill Sans SemiBold" charset="0"/>
                <a:cs typeface="Gill Sans SemiBold" charset="0"/>
              </a:rPr>
              <a:t> </a:t>
            </a:r>
            <a:r>
              <a:rPr lang="en-US" sz="1300" dirty="0" smtClean="0">
                <a:latin typeface="Gill Sans" charset="0"/>
                <a:ea typeface="Gill Sans" charset="0"/>
                <a:cs typeface="Gill Sans" charset="0"/>
              </a:rPr>
              <a:t>and that includes looking for unique </a:t>
            </a:r>
            <a:r>
              <a:rPr lang="en-US" sz="1300" dirty="0" err="1">
                <a:latin typeface="Gill Sans" charset="0"/>
                <a:ea typeface="Gill Sans" charset="0"/>
                <a:cs typeface="Gill Sans" charset="0"/>
              </a:rPr>
              <a:t>feverywhere</a:t>
            </a:r>
            <a:r>
              <a:rPr lang="en-US" sz="1300" dirty="0">
                <a:latin typeface="Gill Sans" charset="0"/>
                <a:ea typeface="Gill Sans" charset="0"/>
                <a:cs typeface="Gill Sans" charset="0"/>
              </a:rPr>
              <a:t> they go, </a:t>
            </a:r>
            <a:r>
              <a:rPr lang="en-US" sz="1300" dirty="0" smtClean="0">
                <a:latin typeface="Gill Sans" charset="0"/>
                <a:ea typeface="Gill Sans" charset="0"/>
                <a:cs typeface="Gill Sans" charset="0"/>
              </a:rPr>
              <a:t>fitness and workout experiences with a small group of people they connect with on a personal level. Even if they’re traveling or away from home, they expect to be able to keep that routine by walking into a local boutique gym </a:t>
            </a:r>
            <a:r>
              <a:rPr lang="en-US" sz="1800" b="1" dirty="0" smtClean="0">
                <a:latin typeface="Gill Sans SemiBold" charset="0"/>
                <a:ea typeface="Gill Sans SemiBold" charset="0"/>
                <a:cs typeface="Gill Sans SemiBold" charset="0"/>
              </a:rPr>
              <a:t>on a per-session basis </a:t>
            </a:r>
            <a:r>
              <a:rPr lang="en-US" sz="1300" dirty="0" smtClean="0">
                <a:latin typeface="Gill Sans" charset="0"/>
                <a:ea typeface="Gill Sans" charset="0"/>
                <a:cs typeface="Gill Sans" charset="0"/>
              </a:rPr>
              <a:t>or by using a digital fitness app outside, in a hotel </a:t>
            </a:r>
            <a:r>
              <a:rPr lang="mr-IN" sz="1300" dirty="0" smtClean="0">
                <a:latin typeface="Gill Sans" charset="0"/>
                <a:ea typeface="Gill Sans" charset="0"/>
                <a:cs typeface="Gill Sans" charset="0"/>
              </a:rPr>
              <a:t>–</a:t>
            </a:r>
            <a:r>
              <a:rPr lang="en-US" sz="1300" dirty="0" smtClean="0">
                <a:latin typeface="Gill Sans" charset="0"/>
                <a:ea typeface="Gill Sans" charset="0"/>
                <a:cs typeface="Gill Sans" charset="0"/>
              </a:rPr>
              <a:t> or almost anywhere for that matter.</a:t>
            </a:r>
            <a:endParaRPr lang="en-US" sz="1300" dirty="0">
              <a:latin typeface="Gill Sans" charset="0"/>
              <a:ea typeface="Gill Sans" charset="0"/>
              <a:cs typeface="Gill Sans" charset="0"/>
            </a:endParaRPr>
          </a:p>
        </p:txBody>
      </p:sp>
      <p:sp>
        <p:nvSpPr>
          <p:cNvPr id="11" name="Shape 414"/>
          <p:cNvSpPr/>
          <p:nvPr/>
        </p:nvSpPr>
        <p:spPr>
          <a:xfrm rot="10800000" flipH="1">
            <a:off x="-1" y="0"/>
            <a:ext cx="4583127" cy="5154184"/>
          </a:xfrm>
          <a:prstGeom prst="round2SameRect">
            <a:avLst>
              <a:gd name="adj1" fmla="val 0"/>
              <a:gd name="adj2" fmla="val 0"/>
            </a:avLst>
          </a:prstGeom>
          <a:solidFill>
            <a:srgbClr val="00006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
        <p:nvSpPr>
          <p:cNvPr id="73" name="Shape 73"/>
          <p:cNvSpPr txBox="1"/>
          <p:nvPr/>
        </p:nvSpPr>
        <p:spPr>
          <a:xfrm>
            <a:off x="383718" y="512239"/>
            <a:ext cx="3958473" cy="3854143"/>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400" dirty="0" smtClean="0">
                <a:solidFill>
                  <a:schemeClr val="bg1"/>
                </a:solidFill>
                <a:latin typeface="Gill Sans" charset="0"/>
                <a:ea typeface="Gill Sans" charset="0"/>
                <a:cs typeface="Gill Sans" charset="0"/>
                <a:sym typeface="Montserrat Light"/>
              </a:rPr>
              <a:t>… and the industry is talking about</a:t>
            </a:r>
            <a:endParaRPr lang="en" sz="2400" dirty="0" smtClean="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endParaRPr lang="en" sz="1300"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r>
              <a:rPr lang="en" sz="1300" strike="sngStrike" dirty="0" smtClean="0">
                <a:solidFill>
                  <a:schemeClr val="bg1"/>
                </a:solidFill>
                <a:latin typeface="Gill Sans" charset="0"/>
                <a:ea typeface="Gill Sans" charset="0"/>
                <a:cs typeface="Gill Sans" charset="0"/>
                <a:sym typeface="Montserrat Light"/>
              </a:rPr>
              <a:t>According </a:t>
            </a:r>
            <a:r>
              <a:rPr lang="en" sz="1300" strike="sngStrike" dirty="0">
                <a:solidFill>
                  <a:schemeClr val="bg1"/>
                </a:solidFill>
                <a:latin typeface="Gill Sans" charset="0"/>
                <a:ea typeface="Gill Sans" charset="0"/>
                <a:cs typeface="Gill Sans" charset="0"/>
                <a:sym typeface="Montserrat Light"/>
              </a:rPr>
              <a:t>to Club Industry’s “Future Gyms Report - Forward Five Years: How The Fitness and Wellness Industry Will Change” -- how disruptors, technology, demographics and other factors will influence the fitness industry during the next five years -- </a:t>
            </a:r>
            <a:r>
              <a:rPr lang="en" sz="2000" b="1" strike="sngStrike" dirty="0">
                <a:solidFill>
                  <a:schemeClr val="bg1"/>
                </a:solidFill>
                <a:latin typeface="Gill Sans SemiBold" charset="0"/>
                <a:ea typeface="Gill Sans SemiBold" charset="0"/>
                <a:cs typeface="Gill Sans SemiBold" charset="0"/>
                <a:sym typeface="Montserrat Light"/>
              </a:rPr>
              <a:t>digital aggregators </a:t>
            </a:r>
            <a:r>
              <a:rPr lang="en" sz="1300" strike="sngStrike" dirty="0">
                <a:solidFill>
                  <a:schemeClr val="bg1"/>
                </a:solidFill>
                <a:latin typeface="Gill Sans" charset="0"/>
                <a:ea typeface="Gill Sans" charset="0"/>
                <a:cs typeface="Gill Sans" charset="0"/>
                <a:sym typeface="Montserrat Light"/>
              </a:rPr>
              <a:t>are the primary (of six) major entrants in the industry that will </a:t>
            </a:r>
            <a:r>
              <a:rPr lang="en" sz="1800" b="1" strike="sngStrike" dirty="0">
                <a:solidFill>
                  <a:schemeClr val="bg1"/>
                </a:solidFill>
                <a:latin typeface="Gill Sans SemiBold" charset="0"/>
                <a:ea typeface="Gill Sans SemiBold" charset="0"/>
                <a:cs typeface="Gill Sans SemiBold" charset="0"/>
                <a:sym typeface="Montserrat Light"/>
              </a:rPr>
              <a:t>shake things up </a:t>
            </a:r>
            <a:r>
              <a:rPr lang="en" sz="1300" strike="sngStrike" dirty="0">
                <a:solidFill>
                  <a:schemeClr val="bg1"/>
                </a:solidFill>
                <a:latin typeface="Gill Sans" charset="0"/>
                <a:ea typeface="Gill Sans" charset="0"/>
                <a:cs typeface="Gill Sans" charset="0"/>
                <a:sym typeface="Montserrat Light"/>
              </a:rPr>
              <a:t>over the next five years.</a:t>
            </a:r>
            <a:endParaRPr sz="1300" strike="sngStrike"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endParaRPr sz="1300" strike="sngStrike"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r>
              <a:rPr lang="en" sz="1300" strike="sngStrike" dirty="0">
                <a:solidFill>
                  <a:schemeClr val="bg1"/>
                </a:solidFill>
                <a:latin typeface="Gill Sans" charset="0"/>
                <a:ea typeface="Gill Sans" charset="0"/>
                <a:cs typeface="Gill Sans" charset="0"/>
                <a:sym typeface="Montserrat Light"/>
              </a:rPr>
              <a:t>ClassPass started the trend, and as of 2017, 26% of fitness operators base their business on these aggregators. </a:t>
            </a:r>
            <a:endParaRPr sz="1300" strike="sngStrike"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endParaRPr sz="1300" strike="sngStrike"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r>
              <a:rPr lang="en" sz="1300" strike="sngStrike" dirty="0">
                <a:solidFill>
                  <a:schemeClr val="bg1"/>
                </a:solidFill>
                <a:latin typeface="Gill Sans" charset="0"/>
                <a:ea typeface="Gill Sans" charset="0"/>
                <a:cs typeface="Gill Sans" charset="0"/>
                <a:sym typeface="Montserrat Light"/>
              </a:rPr>
              <a:t>And this number is climbing at increasing rates.</a:t>
            </a:r>
            <a:endParaRPr sz="1300" strike="sngStrike"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endParaRPr sz="1300" dirty="0">
              <a:solidFill>
                <a:schemeClr val="bg1"/>
              </a:solidFill>
              <a:latin typeface="Gill Sans" charset="0"/>
              <a:ea typeface="Gill Sans" charset="0"/>
              <a:cs typeface="Gill Sans" charset="0"/>
              <a:sym typeface="Montserrat Light"/>
            </a:endParaRPr>
          </a:p>
          <a:p>
            <a:pPr marL="0" lvl="0" indent="0">
              <a:spcBef>
                <a:spcPts val="0"/>
              </a:spcBef>
              <a:spcAft>
                <a:spcPts val="0"/>
              </a:spcAft>
              <a:buNone/>
            </a:pPr>
            <a:endParaRPr sz="1300" dirty="0">
              <a:solidFill>
                <a:schemeClr val="bg1"/>
              </a:solidFill>
              <a:latin typeface="Gill Sans" charset="0"/>
              <a:ea typeface="Gill Sans" charset="0"/>
              <a:cs typeface="Gill Sans" charset="0"/>
              <a:sym typeface="Montserrat Light"/>
            </a:endParaRPr>
          </a:p>
        </p:txBody>
      </p:sp>
      <p:sp>
        <p:nvSpPr>
          <p:cNvPr id="75" name="Shape 75"/>
          <p:cNvSpPr txBox="1"/>
          <p:nvPr/>
        </p:nvSpPr>
        <p:spPr>
          <a:xfrm>
            <a:off x="4789714" y="4488308"/>
            <a:ext cx="3146700" cy="546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latin typeface="Gill Sans" charset="0"/>
                <a:ea typeface="Gill Sans" charset="0"/>
                <a:cs typeface="Gill Sans" charset="0"/>
                <a:sym typeface="Montserrat Light"/>
              </a:rPr>
              <a:t>Adam Zeitsiff, CIO - Gold’s Gym International</a:t>
            </a:r>
            <a:endParaRPr sz="1000" dirty="0">
              <a:latin typeface="Gill Sans" charset="0"/>
              <a:ea typeface="Gill Sans" charset="0"/>
              <a:cs typeface="Gill Sans" charset="0"/>
              <a:sym typeface="Montserrat Light"/>
            </a:endParaRPr>
          </a:p>
          <a:p>
            <a:pPr marL="0" lvl="0" indent="0">
              <a:spcBef>
                <a:spcPts val="0"/>
              </a:spcBef>
              <a:spcAft>
                <a:spcPts val="0"/>
              </a:spcAft>
              <a:buNone/>
            </a:pPr>
            <a:r>
              <a:rPr lang="en" sz="600" dirty="0">
                <a:latin typeface="Gill Sans" charset="0"/>
                <a:ea typeface="Gill Sans" charset="0"/>
                <a:cs typeface="Gill Sans" charset="0"/>
                <a:sym typeface="Montserrat Light"/>
              </a:rPr>
              <a:t>January 2018</a:t>
            </a:r>
            <a:endParaRPr sz="600" dirty="0">
              <a:latin typeface="Gill Sans" charset="0"/>
              <a:ea typeface="Gill Sans" charset="0"/>
              <a:cs typeface="Gill Sans" charset="0"/>
              <a:sym typeface="Montserrat Light"/>
            </a:endParaRPr>
          </a:p>
        </p:txBody>
      </p:sp>
      <p:sp>
        <p:nvSpPr>
          <p:cNvPr id="79" name="Shape 79"/>
          <p:cNvSpPr txBox="1"/>
          <p:nvPr/>
        </p:nvSpPr>
        <p:spPr>
          <a:xfrm>
            <a:off x="848074" y="4770917"/>
            <a:ext cx="2472300" cy="17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800">
                <a:solidFill>
                  <a:schemeClr val="bg1"/>
                </a:solidFill>
                <a:latin typeface="Montserrat" charset="0"/>
                <a:ea typeface="Montserrat" charset="0"/>
                <a:cs typeface="Montserrat" charset="0"/>
              </a:rPr>
              <a:t>Source: Club Industry, February 2018</a:t>
            </a:r>
            <a:endParaRPr sz="800" dirty="0">
              <a:solidFill>
                <a:schemeClr val="bg1"/>
              </a:solidFill>
              <a:latin typeface="Montserrat" charset="0"/>
              <a:ea typeface="Montserrat" charset="0"/>
              <a:cs typeface="Montserrat" charset="0"/>
            </a:endParaRPr>
          </a:p>
          <a:p>
            <a:pPr marL="0" lvl="0" indent="0" rtl="0">
              <a:spcBef>
                <a:spcPts val="0"/>
              </a:spcBef>
              <a:spcAft>
                <a:spcPts val="0"/>
              </a:spcAft>
              <a:buNone/>
            </a:pPr>
            <a:endParaRPr sz="800" dirty="0">
              <a:solidFill>
                <a:schemeClr val="bg1"/>
              </a:solidFill>
              <a:latin typeface="Montserrat" charset="0"/>
              <a:ea typeface="Montserrat" charset="0"/>
              <a:cs typeface="Montserrat" charset="0"/>
            </a:endParaRPr>
          </a:p>
        </p:txBody>
      </p:sp>
      <p:pic>
        <p:nvPicPr>
          <p:cNvPr id="12" name="Picture 11"/>
          <p:cNvPicPr>
            <a:picLocks noChangeAspect="1"/>
          </p:cNvPicPr>
          <p:nvPr/>
        </p:nvPicPr>
        <p:blipFill>
          <a:blip r:embed="rId3"/>
          <a:stretch>
            <a:fillRect/>
          </a:stretch>
        </p:blipFill>
        <p:spPr>
          <a:xfrm>
            <a:off x="91440" y="4800600"/>
            <a:ext cx="640080" cy="234008"/>
          </a:xfrm>
          <a:prstGeom prst="rect">
            <a:avLst/>
          </a:prstGeom>
        </p:spPr>
      </p:pic>
    </p:spTree>
    <p:extLst>
      <p:ext uri="{BB962C8B-B14F-4D97-AF65-F5344CB8AC3E}">
        <p14:creationId xmlns:p14="http://schemas.microsoft.com/office/powerpoint/2010/main" val="1258312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30000"/>
          </a:blip>
          <a:srcRect l="297" t="7928" b="8128"/>
          <a:stretch/>
        </p:blipFill>
        <p:spPr>
          <a:xfrm>
            <a:off x="-1" y="-7557"/>
            <a:ext cx="9171269" cy="5146334"/>
          </a:xfrm>
          <a:prstGeom prst="rect">
            <a:avLst/>
          </a:prstGeom>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6</a:t>
            </a:fld>
            <a:endParaRPr lang="uk-UA" dirty="0">
              <a:solidFill>
                <a:schemeClr val="bg1"/>
              </a:solidFill>
              <a:latin typeface="Montserrat" charset="0"/>
              <a:ea typeface="Montserrat" charset="0"/>
              <a:cs typeface="Montserrat" charset="0"/>
            </a:endParaRPr>
          </a:p>
        </p:txBody>
      </p:sp>
      <p:pic>
        <p:nvPicPr>
          <p:cNvPr id="8" name="Picture 7"/>
          <p:cNvPicPr>
            <a:picLocks noChangeAspect="1"/>
          </p:cNvPicPr>
          <p:nvPr/>
        </p:nvPicPr>
        <p:blipFill>
          <a:blip r:embed="rId4"/>
          <a:stretch>
            <a:fillRect/>
          </a:stretch>
        </p:blipFill>
        <p:spPr>
          <a:xfrm>
            <a:off x="91440" y="4800600"/>
            <a:ext cx="640080" cy="234008"/>
          </a:xfrm>
          <a:prstGeom prst="rect">
            <a:avLst/>
          </a:prstGeom>
        </p:spPr>
      </p:pic>
      <p:sp>
        <p:nvSpPr>
          <p:cNvPr id="2" name="TextBox 1"/>
          <p:cNvSpPr txBox="1"/>
          <p:nvPr/>
        </p:nvSpPr>
        <p:spPr>
          <a:xfrm>
            <a:off x="840260" y="1415770"/>
            <a:ext cx="7426410" cy="1569660"/>
          </a:xfrm>
          <a:prstGeom prst="rect">
            <a:avLst/>
          </a:prstGeom>
          <a:noFill/>
        </p:spPr>
        <p:txBody>
          <a:bodyPr wrap="square" rtlCol="0">
            <a:spAutoFit/>
          </a:bodyPr>
          <a:lstStyle/>
          <a:p>
            <a:r>
              <a:rPr lang="en-US" sz="3200" dirty="0" smtClean="0">
                <a:solidFill>
                  <a:schemeClr val="bg1"/>
                </a:solidFill>
              </a:rPr>
              <a:t>WHAT IF there was a solution that bridged the gap between gym facilities and its customers?</a:t>
            </a:r>
            <a:endParaRPr lang="en-US" sz="3200" dirty="0">
              <a:solidFill>
                <a:schemeClr val="bg1"/>
              </a:solidFill>
            </a:endParaRPr>
          </a:p>
        </p:txBody>
      </p:sp>
    </p:spTree>
    <p:extLst>
      <p:ext uri="{BB962C8B-B14F-4D97-AF65-F5344CB8AC3E}">
        <p14:creationId xmlns:p14="http://schemas.microsoft.com/office/powerpoint/2010/main" val="1179695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5" name="Group 14"/>
          <p:cNvGrpSpPr/>
          <p:nvPr/>
        </p:nvGrpSpPr>
        <p:grpSpPr>
          <a:xfrm>
            <a:off x="-1" y="1086"/>
            <a:ext cx="9144001" cy="1782376"/>
            <a:chOff x="4500" y="48"/>
            <a:chExt cx="9135000" cy="1172804"/>
          </a:xfrm>
        </p:grpSpPr>
        <p:sp>
          <p:nvSpPr>
            <p:cNvPr id="16" name="Shape 414"/>
            <p:cNvSpPr/>
            <p:nvPr/>
          </p:nvSpPr>
          <p:spPr>
            <a:xfrm rot="10800000" flipH="1">
              <a:off x="4500" y="48"/>
              <a:ext cx="9135000" cy="1160787"/>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416"/>
            <p:cNvSpPr txBox="1"/>
            <p:nvPr/>
          </p:nvSpPr>
          <p:spPr>
            <a:xfrm>
              <a:off x="167906" y="615674"/>
              <a:ext cx="8317814" cy="557178"/>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gr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7</a:t>
            </a:fld>
            <a:endParaRPr dirty="0">
              <a:latin typeface="Montserrat"/>
              <a:ea typeface="Montserrat"/>
              <a:cs typeface="Montserrat"/>
              <a:sym typeface="Montserrat"/>
            </a:endParaRPr>
          </a:p>
        </p:txBody>
      </p:sp>
      <p:pic>
        <p:nvPicPr>
          <p:cNvPr id="205" name="Shape 205"/>
          <p:cNvPicPr preferRelativeResize="0"/>
          <p:nvPr/>
        </p:nvPicPr>
        <p:blipFill rotWithShape="1">
          <a:blip r:embed="rId3">
            <a:alphaModFix/>
          </a:blip>
          <a:srcRect l="24323" r="24023"/>
          <a:stretch/>
        </p:blipFill>
        <p:spPr>
          <a:xfrm>
            <a:off x="458048" y="2370524"/>
            <a:ext cx="1246305" cy="2412929"/>
          </a:xfrm>
          <a:prstGeom prst="rect">
            <a:avLst/>
          </a:prstGeom>
          <a:noFill/>
          <a:ln>
            <a:noFill/>
          </a:ln>
        </p:spPr>
      </p:pic>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207" name="Shape 207"/>
          <p:cNvPicPr preferRelativeResize="0"/>
          <p:nvPr/>
        </p:nvPicPr>
        <p:blipFill>
          <a:blip r:embed="rId4">
            <a:alphaModFix/>
          </a:blip>
          <a:stretch>
            <a:fillRect/>
          </a:stretch>
        </p:blipFill>
        <p:spPr>
          <a:xfrm>
            <a:off x="76250" y="4802476"/>
            <a:ext cx="662063" cy="264825"/>
          </a:xfrm>
          <a:prstGeom prst="rect">
            <a:avLst/>
          </a:prstGeom>
          <a:noFill/>
          <a:ln>
            <a:noFill/>
          </a:ln>
        </p:spPr>
      </p:pic>
      <p:grpSp>
        <p:nvGrpSpPr>
          <p:cNvPr id="2" name="Group 1"/>
          <p:cNvGrpSpPr/>
          <p:nvPr/>
        </p:nvGrpSpPr>
        <p:grpSpPr>
          <a:xfrm>
            <a:off x="54030" y="1917467"/>
            <a:ext cx="8978783" cy="393600"/>
            <a:chOff x="-16626" y="1371600"/>
            <a:chExt cx="8998530" cy="393600"/>
          </a:xfrm>
        </p:grpSpPr>
        <p:sp>
          <p:nvSpPr>
            <p:cNvPr id="201" name="Shape 201"/>
            <p:cNvSpPr txBox="1"/>
            <p:nvPr/>
          </p:nvSpPr>
          <p:spPr>
            <a:xfrm>
              <a:off x="-16626" y="1371600"/>
              <a:ext cx="2057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solidFill>
                  <a:highlight>
                    <a:srgbClr val="FFFFFF"/>
                  </a:highlight>
                  <a:latin typeface="Alternate Gothic No3 D" charset="0"/>
                  <a:ea typeface="Alternate Gothic No3 D" charset="0"/>
                  <a:cs typeface="Alternate Gothic No3 D" charset="0"/>
                  <a:sym typeface="Montserrat Medium"/>
                </a:rPr>
                <a:t>Explore</a:t>
              </a:r>
              <a:endParaRPr sz="1800" dirty="0">
                <a:solidFill>
                  <a:schemeClr val="tx1"/>
                </a:solidFill>
                <a:highlight>
                  <a:srgbClr val="FFFFFF"/>
                </a:highlight>
                <a:latin typeface="Alternate Gothic No3 D" charset="0"/>
                <a:ea typeface="Alternate Gothic No3 D" charset="0"/>
                <a:cs typeface="Alternate Gothic No3 D" charset="0"/>
                <a:sym typeface="Montserrat Medium"/>
              </a:endParaRPr>
            </a:p>
          </p:txBody>
        </p:sp>
        <p:sp>
          <p:nvSpPr>
            <p:cNvPr id="202" name="Shape 202"/>
            <p:cNvSpPr txBox="1"/>
            <p:nvPr/>
          </p:nvSpPr>
          <p:spPr>
            <a:xfrm>
              <a:off x="2232717" y="1371600"/>
              <a:ext cx="2057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solidFill>
                  <a:highlight>
                    <a:srgbClr val="FFFFFF"/>
                  </a:highlight>
                  <a:latin typeface="Alternate Gothic No3 D" charset="0"/>
                  <a:ea typeface="Alternate Gothic No3 D" charset="0"/>
                  <a:cs typeface="Alternate Gothic No3 D" charset="0"/>
                  <a:sym typeface="Montserrat Medium"/>
                </a:rPr>
                <a:t>Check-in</a:t>
              </a:r>
              <a:endParaRPr sz="1800" dirty="0">
                <a:solidFill>
                  <a:schemeClr val="tx1"/>
                </a:solidFill>
                <a:highlight>
                  <a:srgbClr val="FFFFFF"/>
                </a:highlight>
                <a:latin typeface="Alternate Gothic No3 D" charset="0"/>
                <a:ea typeface="Alternate Gothic No3 D" charset="0"/>
                <a:cs typeface="Alternate Gothic No3 D" charset="0"/>
                <a:sym typeface="Montserrat Medium"/>
              </a:endParaRPr>
            </a:p>
          </p:txBody>
        </p:sp>
        <p:sp>
          <p:nvSpPr>
            <p:cNvPr id="203" name="Shape 203"/>
            <p:cNvSpPr txBox="1"/>
            <p:nvPr/>
          </p:nvSpPr>
          <p:spPr>
            <a:xfrm>
              <a:off x="6924504" y="1371600"/>
              <a:ext cx="2057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solidFill>
                  <a:highlight>
                    <a:srgbClr val="FFFFFF"/>
                  </a:highlight>
                  <a:latin typeface="Alternate Gothic No3 D" charset="0"/>
                  <a:ea typeface="Alternate Gothic No3 D" charset="0"/>
                  <a:cs typeface="Alternate Gothic No3 D" charset="0"/>
                  <a:sym typeface="Montserrat Medium"/>
                </a:rPr>
                <a:t>Workout Log</a:t>
              </a:r>
              <a:endParaRPr sz="1800" dirty="0">
                <a:solidFill>
                  <a:schemeClr val="tx1"/>
                </a:solidFill>
                <a:highlight>
                  <a:srgbClr val="FFFFFF"/>
                </a:highlight>
                <a:latin typeface="Alternate Gothic No3 D" charset="0"/>
                <a:ea typeface="Alternate Gothic No3 D" charset="0"/>
                <a:cs typeface="Alternate Gothic No3 D" charset="0"/>
                <a:sym typeface="Montserrat Medium"/>
              </a:endParaRPr>
            </a:p>
          </p:txBody>
        </p:sp>
        <p:sp>
          <p:nvSpPr>
            <p:cNvPr id="204" name="Shape 204"/>
            <p:cNvSpPr txBox="1"/>
            <p:nvPr/>
          </p:nvSpPr>
          <p:spPr>
            <a:xfrm>
              <a:off x="4528733" y="1371600"/>
              <a:ext cx="2057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solidFill>
                  <a:highlight>
                    <a:srgbClr val="FFFFFF"/>
                  </a:highlight>
                  <a:latin typeface="Alternate Gothic No3 D" charset="0"/>
                  <a:ea typeface="Alternate Gothic No3 D" charset="0"/>
                  <a:cs typeface="Alternate Gothic No3 D" charset="0"/>
                  <a:sym typeface="Montserrat Medium"/>
                </a:rPr>
                <a:t>Timer</a:t>
              </a:r>
              <a:endParaRPr sz="1800" dirty="0">
                <a:solidFill>
                  <a:schemeClr val="tx1"/>
                </a:solidFill>
                <a:highlight>
                  <a:srgbClr val="FFFFFF"/>
                </a:highlight>
                <a:latin typeface="Alternate Gothic No3 D" charset="0"/>
                <a:ea typeface="Alternate Gothic No3 D" charset="0"/>
                <a:cs typeface="Alternate Gothic No3 D" charset="0"/>
                <a:sym typeface="Montserrat Medium"/>
              </a:endParaRPr>
            </a:p>
          </p:txBody>
        </p:sp>
      </p:grpSp>
      <p:pic>
        <p:nvPicPr>
          <p:cNvPr id="208" name="Shape 208"/>
          <p:cNvPicPr preferRelativeResize="0"/>
          <p:nvPr/>
        </p:nvPicPr>
        <p:blipFill rotWithShape="1">
          <a:blip r:embed="rId5">
            <a:alphaModFix/>
          </a:blip>
          <a:srcRect r="11071"/>
          <a:stretch/>
        </p:blipFill>
        <p:spPr>
          <a:xfrm>
            <a:off x="7157959" y="2361941"/>
            <a:ext cx="1528841" cy="2387785"/>
          </a:xfrm>
          <a:prstGeom prst="rect">
            <a:avLst/>
          </a:prstGeom>
          <a:noFill/>
          <a:ln>
            <a:noFill/>
          </a:ln>
        </p:spPr>
      </p:pic>
      <p:pic>
        <p:nvPicPr>
          <p:cNvPr id="209" name="Shape 209"/>
          <p:cNvPicPr preferRelativeResize="0"/>
          <p:nvPr/>
        </p:nvPicPr>
        <p:blipFill>
          <a:blip r:embed="rId6">
            <a:alphaModFix/>
          </a:blip>
          <a:stretch>
            <a:fillRect/>
          </a:stretch>
        </p:blipFill>
        <p:spPr>
          <a:xfrm>
            <a:off x="2455016" y="2361951"/>
            <a:ext cx="1719198" cy="2387775"/>
          </a:xfrm>
          <a:prstGeom prst="rect">
            <a:avLst/>
          </a:prstGeom>
          <a:noFill/>
          <a:ln>
            <a:noFill/>
          </a:ln>
        </p:spPr>
      </p:pic>
      <p:pic>
        <p:nvPicPr>
          <p:cNvPr id="18" name="Shape 210"/>
          <p:cNvPicPr preferRelativeResize="0"/>
          <p:nvPr/>
        </p:nvPicPr>
        <p:blipFill>
          <a:blip r:embed="rId7">
            <a:alphaModFix/>
          </a:blip>
          <a:stretch>
            <a:fillRect/>
          </a:stretch>
        </p:blipFill>
        <p:spPr>
          <a:xfrm>
            <a:off x="4760802" y="2364714"/>
            <a:ext cx="1719198" cy="2387775"/>
          </a:xfrm>
          <a:prstGeom prst="rect">
            <a:avLst/>
          </a:prstGeom>
          <a:noFill/>
          <a:ln>
            <a:noFill/>
          </a:ln>
        </p:spPr>
      </p:pic>
    </p:spTree>
    <p:extLst>
      <p:ext uri="{BB962C8B-B14F-4D97-AF65-F5344CB8AC3E}">
        <p14:creationId xmlns:p14="http://schemas.microsoft.com/office/powerpoint/2010/main" val="158648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5" name="Group 14"/>
          <p:cNvGrpSpPr/>
          <p:nvPr/>
        </p:nvGrpSpPr>
        <p:grpSpPr>
          <a:xfrm>
            <a:off x="-1" y="1086"/>
            <a:ext cx="9144001" cy="1782376"/>
            <a:chOff x="4500" y="48"/>
            <a:chExt cx="9135000" cy="1172804"/>
          </a:xfrm>
        </p:grpSpPr>
        <p:sp>
          <p:nvSpPr>
            <p:cNvPr id="16" name="Shape 414"/>
            <p:cNvSpPr/>
            <p:nvPr/>
          </p:nvSpPr>
          <p:spPr>
            <a:xfrm rot="10800000" flipH="1">
              <a:off x="4500" y="48"/>
              <a:ext cx="9135000" cy="1160787"/>
            </a:xfrm>
            <a:prstGeom prst="round2SameRect">
              <a:avLst>
                <a:gd name="adj1" fmla="val 0"/>
                <a:gd name="adj2" fmla="val 0"/>
              </a:avLst>
            </a:prstGeom>
            <a:solidFill>
              <a:srgbClr val="48DBF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416"/>
            <p:cNvSpPr txBox="1"/>
            <p:nvPr/>
          </p:nvSpPr>
          <p:spPr>
            <a:xfrm>
              <a:off x="167906" y="615674"/>
              <a:ext cx="6477613" cy="557178"/>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Gym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gr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8</a:t>
            </a:fld>
            <a:endParaRPr dirty="0">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207" name="Shape 207"/>
          <p:cNvPicPr preferRelativeResize="0"/>
          <p:nvPr/>
        </p:nvPicPr>
        <p:blipFill>
          <a:blip r:embed="rId3">
            <a:alphaModFix/>
          </a:blip>
          <a:stretch>
            <a:fillRect/>
          </a:stretch>
        </p:blipFill>
        <p:spPr>
          <a:xfrm>
            <a:off x="76250" y="4802476"/>
            <a:ext cx="662063" cy="264825"/>
          </a:xfrm>
          <a:prstGeom prst="rect">
            <a:avLst/>
          </a:prstGeom>
          <a:noFill/>
          <a:ln>
            <a:noFill/>
          </a:ln>
        </p:spPr>
      </p:pic>
      <p:grpSp>
        <p:nvGrpSpPr>
          <p:cNvPr id="3" name="Group 2"/>
          <p:cNvGrpSpPr/>
          <p:nvPr/>
        </p:nvGrpSpPr>
        <p:grpSpPr>
          <a:xfrm>
            <a:off x="1276868" y="1848906"/>
            <a:ext cx="6456402" cy="307062"/>
            <a:chOff x="1276868" y="1848906"/>
            <a:chExt cx="6456402" cy="307062"/>
          </a:xfrm>
        </p:grpSpPr>
        <p:sp>
          <p:nvSpPr>
            <p:cNvPr id="19" name="Shape 218"/>
            <p:cNvSpPr txBox="1"/>
            <p:nvPr/>
          </p:nvSpPr>
          <p:spPr>
            <a:xfrm>
              <a:off x="1276868" y="1848906"/>
              <a:ext cx="1600841" cy="3070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solidFill>
                  <a:highlight>
                    <a:srgbClr val="FFFFFF"/>
                  </a:highlight>
                  <a:latin typeface="Alternate Gothic No3 D" charset="0"/>
                  <a:ea typeface="Alternate Gothic No3 D" charset="0"/>
                  <a:cs typeface="Alternate Gothic No3 D" charset="0"/>
                  <a:sym typeface="Montserrat Medium"/>
                </a:rPr>
                <a:t>Users</a:t>
              </a:r>
              <a:endParaRPr sz="1800" dirty="0">
                <a:solidFill>
                  <a:schemeClr val="tx1"/>
                </a:solidFill>
                <a:highlight>
                  <a:srgbClr val="FFFFFF"/>
                </a:highlight>
                <a:latin typeface="Alternate Gothic No3 D" charset="0"/>
                <a:ea typeface="Alternate Gothic No3 D" charset="0"/>
                <a:cs typeface="Alternate Gothic No3 D" charset="0"/>
                <a:sym typeface="Montserrat Medium"/>
              </a:endParaRPr>
            </a:p>
          </p:txBody>
        </p:sp>
        <p:sp>
          <p:nvSpPr>
            <p:cNvPr id="20" name="Shape 219"/>
            <p:cNvSpPr txBox="1"/>
            <p:nvPr/>
          </p:nvSpPr>
          <p:spPr>
            <a:xfrm>
              <a:off x="6132429" y="1848906"/>
              <a:ext cx="1600841" cy="3070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solidFill>
                  <a:highlight>
                    <a:srgbClr val="FFFFFF"/>
                  </a:highlight>
                  <a:latin typeface="Alternate Gothic No3 D" charset="0"/>
                  <a:ea typeface="Alternate Gothic No3 D" charset="0"/>
                  <a:cs typeface="Alternate Gothic No3 D" charset="0"/>
                  <a:sym typeface="Montserrat Medium"/>
                </a:rPr>
                <a:t>Data</a:t>
              </a:r>
              <a:endParaRPr sz="1800" dirty="0">
                <a:solidFill>
                  <a:schemeClr val="tx1"/>
                </a:solidFill>
                <a:highlight>
                  <a:srgbClr val="FFFFFF"/>
                </a:highlight>
                <a:latin typeface="Alternate Gothic No3 D" charset="0"/>
                <a:ea typeface="Alternate Gothic No3 D" charset="0"/>
                <a:cs typeface="Alternate Gothic No3 D" charset="0"/>
                <a:sym typeface="Montserrat Medium"/>
              </a:endParaRPr>
            </a:p>
          </p:txBody>
        </p:sp>
      </p:grpSp>
      <p:pic>
        <p:nvPicPr>
          <p:cNvPr id="21" name="Shape 222"/>
          <p:cNvPicPr preferRelativeResize="0"/>
          <p:nvPr/>
        </p:nvPicPr>
        <p:blipFill>
          <a:blip r:embed="rId4">
            <a:alphaModFix/>
          </a:blip>
          <a:stretch>
            <a:fillRect/>
          </a:stretch>
        </p:blipFill>
        <p:spPr>
          <a:xfrm>
            <a:off x="652524" y="2377770"/>
            <a:ext cx="2849531" cy="2272354"/>
          </a:xfrm>
          <a:prstGeom prst="rect">
            <a:avLst/>
          </a:prstGeom>
          <a:noFill/>
          <a:ln>
            <a:noFill/>
          </a:ln>
        </p:spPr>
      </p:pic>
      <p:pic>
        <p:nvPicPr>
          <p:cNvPr id="22" name="Shape 223"/>
          <p:cNvPicPr preferRelativeResize="0"/>
          <p:nvPr/>
        </p:nvPicPr>
        <p:blipFill>
          <a:blip r:embed="rId5">
            <a:alphaModFix/>
          </a:blip>
          <a:stretch>
            <a:fillRect/>
          </a:stretch>
        </p:blipFill>
        <p:spPr>
          <a:xfrm>
            <a:off x="5508085" y="2377770"/>
            <a:ext cx="2849531" cy="2272354"/>
          </a:xfrm>
          <a:prstGeom prst="rect">
            <a:avLst/>
          </a:prstGeom>
          <a:noFill/>
          <a:ln>
            <a:noFill/>
          </a:ln>
        </p:spPr>
      </p:pic>
    </p:spTree>
    <p:extLst>
      <p:ext uri="{BB962C8B-B14F-4D97-AF65-F5344CB8AC3E}">
        <p14:creationId xmlns:p14="http://schemas.microsoft.com/office/powerpoint/2010/main" val="223097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27"/>
        <p:cNvGrpSpPr/>
        <p:nvPr/>
      </p:nvGrpSpPr>
      <p:grpSpPr>
        <a:xfrm>
          <a:off x="0" y="0"/>
          <a:ext cx="0" cy="0"/>
          <a:chOff x="0" y="0"/>
          <a:chExt cx="0" cy="0"/>
        </a:xfrm>
      </p:grpSpPr>
      <p:pic>
        <p:nvPicPr>
          <p:cNvPr id="2" name="Picture 1"/>
          <p:cNvPicPr>
            <a:picLocks noChangeAspect="1"/>
          </p:cNvPicPr>
          <p:nvPr/>
        </p:nvPicPr>
        <p:blipFill rotWithShape="1">
          <a:blip r:embed="rId3">
            <a:alphaModFix amt="30000"/>
          </a:blip>
          <a:srcRect t="7973" b="8591"/>
          <a:stretch/>
        </p:blipFill>
        <p:spPr>
          <a:xfrm>
            <a:off x="-52665" y="-19050"/>
            <a:ext cx="9249330" cy="5143500"/>
          </a:xfrm>
          <a:prstGeom prst="rect">
            <a:avLst/>
          </a:prstGeom>
        </p:spPr>
      </p:pic>
      <p:sp>
        <p:nvSpPr>
          <p:cNvPr id="4" name="Rectangle 3"/>
          <p:cNvSpPr/>
          <p:nvPr/>
        </p:nvSpPr>
        <p:spPr>
          <a:xfrm>
            <a:off x="10429494" y="-2990850"/>
            <a:ext cx="570585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hape 22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latin typeface="Montserrat"/>
                <a:ea typeface="Montserrat"/>
                <a:cs typeface="Montserrat"/>
                <a:sym typeface="Montserrat"/>
              </a:rPr>
              <a:t>9</a:t>
            </a:fld>
            <a:endParaRPr dirty="0">
              <a:latin typeface="Montserrat"/>
              <a:ea typeface="Montserrat"/>
              <a:cs typeface="Montserrat"/>
              <a:sym typeface="Montserrat"/>
            </a:endParaRPr>
          </a:p>
        </p:txBody>
      </p:sp>
      <p:grpSp>
        <p:nvGrpSpPr>
          <p:cNvPr id="6" name="Group 5"/>
          <p:cNvGrpSpPr/>
          <p:nvPr/>
        </p:nvGrpSpPr>
        <p:grpSpPr>
          <a:xfrm>
            <a:off x="13282422" y="3180244"/>
            <a:ext cx="2223451" cy="3474720"/>
            <a:chOff x="519748" y="561034"/>
            <a:chExt cx="2223451" cy="3474720"/>
          </a:xfrm>
        </p:grpSpPr>
        <p:sp>
          <p:nvSpPr>
            <p:cNvPr id="9" name="Rectangle 8"/>
            <p:cNvSpPr/>
            <p:nvPr/>
          </p:nvSpPr>
          <p:spPr>
            <a:xfrm>
              <a:off x="519748" y="561034"/>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Flexible</a:t>
              </a:r>
              <a:endParaRPr lang="en-US" sz="1600" dirty="0">
                <a:latin typeface="MuseoSans" charset="0"/>
                <a:ea typeface="MuseoSans" charset="0"/>
                <a:cs typeface="MuseoSans" charset="0"/>
              </a:endParaRPr>
            </a:p>
          </p:txBody>
        </p:sp>
        <p:sp>
          <p:nvSpPr>
            <p:cNvPr id="12" name="Rectangle 11"/>
            <p:cNvSpPr/>
            <p:nvPr/>
          </p:nvSpPr>
          <p:spPr>
            <a:xfrm>
              <a:off x="519748" y="1475434"/>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Convenient</a:t>
              </a:r>
              <a:endParaRPr lang="en-US" sz="1600" dirty="0">
                <a:latin typeface="MuseoSans" charset="0"/>
                <a:ea typeface="MuseoSans" charset="0"/>
                <a:cs typeface="MuseoSans" charset="0"/>
              </a:endParaRPr>
            </a:p>
          </p:txBody>
        </p:sp>
        <p:sp>
          <p:nvSpPr>
            <p:cNvPr id="15" name="Rectangle 14"/>
            <p:cNvSpPr/>
            <p:nvPr/>
          </p:nvSpPr>
          <p:spPr>
            <a:xfrm>
              <a:off x="519748" y="2392120"/>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Experiential</a:t>
              </a:r>
              <a:endParaRPr lang="en-US" sz="1600" dirty="0">
                <a:latin typeface="MuseoSans" charset="0"/>
                <a:ea typeface="MuseoSans" charset="0"/>
                <a:cs typeface="MuseoSans" charset="0"/>
              </a:endParaRPr>
            </a:p>
          </p:txBody>
        </p:sp>
        <p:sp>
          <p:nvSpPr>
            <p:cNvPr id="18" name="Rectangle 17"/>
            <p:cNvSpPr/>
            <p:nvPr/>
          </p:nvSpPr>
          <p:spPr>
            <a:xfrm>
              <a:off x="519748" y="3304234"/>
              <a:ext cx="2223451" cy="7315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2800" b="1" dirty="0" smtClean="0">
                  <a:latin typeface="MuseoSans" charset="0"/>
                  <a:ea typeface="MuseoSans" charset="0"/>
                  <a:cs typeface="MuseoSans" charset="0"/>
                </a:rPr>
                <a:t>Affordable</a:t>
              </a:r>
              <a:endParaRPr lang="en-US" sz="1600" dirty="0">
                <a:latin typeface="MuseoSans" charset="0"/>
                <a:ea typeface="MuseoSans" charset="0"/>
                <a:cs typeface="MuseoSans" charset="0"/>
              </a:endParaRPr>
            </a:p>
          </p:txBody>
        </p:sp>
      </p:grpSp>
      <p:grpSp>
        <p:nvGrpSpPr>
          <p:cNvPr id="5" name="Group 4"/>
          <p:cNvGrpSpPr/>
          <p:nvPr/>
        </p:nvGrpSpPr>
        <p:grpSpPr>
          <a:xfrm>
            <a:off x="11225022" y="-2156460"/>
            <a:ext cx="4114800" cy="3474720"/>
            <a:chOff x="4541550" y="531513"/>
            <a:chExt cx="4205258" cy="3530462"/>
          </a:xfrm>
        </p:grpSpPr>
        <p:sp>
          <p:nvSpPr>
            <p:cNvPr id="3" name="TextBox 2"/>
            <p:cNvSpPr txBox="1"/>
            <p:nvPr/>
          </p:nvSpPr>
          <p:spPr>
            <a:xfrm>
              <a:off x="4541550" y="531513"/>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FlexIt provides on-demand access to gyms so that users can enjoy the privileges of membership without the </a:t>
              </a:r>
              <a:r>
                <a:rPr lang="en-US" sz="1600" b="1" dirty="0" smtClean="0">
                  <a:solidFill>
                    <a:srgbClr val="000080"/>
                  </a:solidFill>
                  <a:latin typeface="MuseoSans" charset="0"/>
                  <a:ea typeface="MuseoSans" charset="0"/>
                  <a:cs typeface="MuseoSans" charset="0"/>
                </a:rPr>
                <a:t>hassle</a:t>
              </a:r>
              <a:endParaRPr lang="en-US" sz="1600" b="1" dirty="0">
                <a:solidFill>
                  <a:srgbClr val="000080"/>
                </a:solidFill>
                <a:latin typeface="MuseoSans" charset="0"/>
                <a:ea typeface="MuseoSans" charset="0"/>
                <a:cs typeface="MuseoSans" charset="0"/>
              </a:endParaRPr>
            </a:p>
          </p:txBody>
        </p:sp>
        <p:sp>
          <p:nvSpPr>
            <p:cNvPr id="14" name="TextBox 13"/>
            <p:cNvSpPr txBox="1"/>
            <p:nvPr/>
          </p:nvSpPr>
          <p:spPr>
            <a:xfrm>
              <a:off x="4541550" y="1460582"/>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Just choose a club, check-in, pay for the time you use, and check-out</a:t>
              </a:r>
            </a:p>
          </p:txBody>
        </p:sp>
        <p:sp>
          <p:nvSpPr>
            <p:cNvPr id="17" name="TextBox 16"/>
            <p:cNvSpPr txBox="1"/>
            <p:nvPr/>
          </p:nvSpPr>
          <p:spPr>
            <a:xfrm>
              <a:off x="4541550" y="2389651"/>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Full control, maximum flexibility and convenience and access to all facility amenities</a:t>
              </a:r>
            </a:p>
          </p:txBody>
        </p:sp>
        <p:sp>
          <p:nvSpPr>
            <p:cNvPr id="20" name="TextBox 19"/>
            <p:cNvSpPr txBox="1"/>
            <p:nvPr/>
          </p:nvSpPr>
          <p:spPr>
            <a:xfrm>
              <a:off x="4541550" y="3318720"/>
              <a:ext cx="4205258" cy="743255"/>
            </a:xfrm>
            <a:prstGeom prst="rect">
              <a:avLst/>
            </a:prstGeom>
            <a:noFill/>
            <a:ln>
              <a:noFill/>
            </a:ln>
          </p:spPr>
          <p:txBody>
            <a:bodyPr wrap="square" rtlCol="0" anchor="ctr" anchorCtr="0">
              <a:noAutofit/>
            </a:bodyPr>
            <a:lstStyle/>
            <a:p>
              <a:r>
                <a:rPr lang="en-US" sz="1600" b="1" dirty="0">
                  <a:solidFill>
                    <a:srgbClr val="000080"/>
                  </a:solidFill>
                  <a:latin typeface="MuseoSans" charset="0"/>
                  <a:ea typeface="MuseoSans" charset="0"/>
                  <a:cs typeface="MuseoSans" charset="0"/>
                </a:rPr>
                <a:t>Rates are by-the-minute and </a:t>
              </a:r>
              <a:r>
                <a:rPr lang="en-US" sz="1600" b="1" dirty="0" smtClean="0">
                  <a:solidFill>
                    <a:srgbClr val="000080"/>
                  </a:solidFill>
                  <a:latin typeface="MuseoSans" charset="0"/>
                  <a:ea typeface="MuseoSans" charset="0"/>
                  <a:cs typeface="MuseoSans" charset="0"/>
                </a:rPr>
                <a:t>are more </a:t>
              </a:r>
              <a:r>
                <a:rPr lang="en-US" sz="1600" b="1" dirty="0">
                  <a:solidFill>
                    <a:srgbClr val="000080"/>
                  </a:solidFill>
                  <a:latin typeface="MuseoSans" charset="0"/>
                  <a:ea typeface="MuseoSans" charset="0"/>
                  <a:cs typeface="MuseoSans" charset="0"/>
                </a:rPr>
                <a:t>competitive and affordable than </a:t>
              </a:r>
              <a:r>
                <a:rPr lang="en-US" sz="1600" b="1" dirty="0" smtClean="0">
                  <a:solidFill>
                    <a:srgbClr val="000080"/>
                  </a:solidFill>
                  <a:latin typeface="MuseoSans" charset="0"/>
                  <a:ea typeface="MuseoSans" charset="0"/>
                  <a:cs typeface="MuseoSans" charset="0"/>
                </a:rPr>
                <a:t>any other option in </a:t>
              </a:r>
              <a:r>
                <a:rPr lang="en-US" sz="1600" b="1" dirty="0">
                  <a:solidFill>
                    <a:srgbClr val="000080"/>
                  </a:solidFill>
                  <a:latin typeface="MuseoSans" charset="0"/>
                  <a:ea typeface="MuseoSans" charset="0"/>
                  <a:cs typeface="MuseoSans" charset="0"/>
                </a:rPr>
                <a:t>the market</a:t>
              </a:r>
            </a:p>
          </p:txBody>
        </p:sp>
      </p:grpSp>
      <p:pic>
        <p:nvPicPr>
          <p:cNvPr id="19" name="Picture 18"/>
          <p:cNvPicPr>
            <a:picLocks noChangeAspect="1"/>
          </p:cNvPicPr>
          <p:nvPr/>
        </p:nvPicPr>
        <p:blipFill>
          <a:blip r:embed="rId4"/>
          <a:stretch>
            <a:fillRect/>
          </a:stretch>
        </p:blipFill>
        <p:spPr>
          <a:xfrm>
            <a:off x="91440" y="4800600"/>
            <a:ext cx="640080" cy="234008"/>
          </a:xfrm>
          <a:prstGeom prst="rect">
            <a:avLst/>
          </a:prstGeom>
        </p:spPr>
      </p:pic>
      <p:sp>
        <p:nvSpPr>
          <p:cNvPr id="25" name="Shape 190"/>
          <p:cNvSpPr txBox="1"/>
          <p:nvPr/>
        </p:nvSpPr>
        <p:spPr>
          <a:xfrm>
            <a:off x="1729795" y="3995393"/>
            <a:ext cx="5093698" cy="393600"/>
          </a:xfrm>
          <a:prstGeom prst="rect">
            <a:avLst/>
          </a:prstGeom>
          <a:noFill/>
          <a:ln>
            <a:noFill/>
          </a:ln>
        </p:spPr>
        <p:txBody>
          <a:bodyPr spcFirstLastPara="1" wrap="square" lIns="91425" tIns="91425" rIns="91425" bIns="91425" anchor="t" anchorCtr="0">
            <a:noAutofit/>
          </a:bodyPr>
          <a:lstStyle/>
          <a:p>
            <a:pPr lvl="0"/>
            <a:r>
              <a:rPr lang="en" dirty="0">
                <a:solidFill>
                  <a:schemeClr val="bg1"/>
                </a:solidFill>
                <a:latin typeface="Gill Sans" charset="0"/>
                <a:ea typeface="Gill Sans" charset="0"/>
                <a:cs typeface="Gill Sans" charset="0"/>
                <a:sym typeface="Montserrat Light"/>
              </a:rPr>
              <a:t>Rates are by-the-minute and are more competitive and affordable than any other option in the market</a:t>
            </a:r>
          </a:p>
        </p:txBody>
      </p:sp>
      <p:pic>
        <p:nvPicPr>
          <p:cNvPr id="21" name="Shape 185"/>
          <p:cNvPicPr preferRelativeResize="0"/>
          <p:nvPr/>
        </p:nvPicPr>
        <p:blipFill rotWithShape="1">
          <a:blip r:embed="rId5">
            <a:alphaModFix/>
            <a:duotone>
              <a:prstClr val="black"/>
              <a:schemeClr val="accent5">
                <a:tint val="45000"/>
                <a:satMod val="400000"/>
              </a:schemeClr>
            </a:duotone>
          </a:blip>
          <a:srcRect b="14900"/>
          <a:stretch/>
        </p:blipFill>
        <p:spPr>
          <a:xfrm>
            <a:off x="639834" y="3059881"/>
            <a:ext cx="806152" cy="686002"/>
          </a:xfrm>
          <a:prstGeom prst="rect">
            <a:avLst/>
          </a:prstGeom>
          <a:noFill/>
          <a:ln>
            <a:noFill/>
          </a:ln>
        </p:spPr>
      </p:pic>
      <p:sp>
        <p:nvSpPr>
          <p:cNvPr id="22" name="Shape 189"/>
          <p:cNvSpPr txBox="1"/>
          <p:nvPr/>
        </p:nvSpPr>
        <p:spPr>
          <a:xfrm>
            <a:off x="1742280" y="3125380"/>
            <a:ext cx="5151799" cy="393600"/>
          </a:xfrm>
          <a:prstGeom prst="rect">
            <a:avLst/>
          </a:prstGeom>
          <a:noFill/>
          <a:ln>
            <a:noFill/>
          </a:ln>
        </p:spPr>
        <p:txBody>
          <a:bodyPr spcFirstLastPara="1" wrap="square" lIns="91425" tIns="91425" rIns="91425" bIns="91425" anchor="t" anchorCtr="0">
            <a:noAutofit/>
          </a:bodyPr>
          <a:lstStyle/>
          <a:p>
            <a:pPr lvl="0"/>
            <a:r>
              <a:rPr lang="en" dirty="0">
                <a:solidFill>
                  <a:schemeClr val="bg1"/>
                </a:solidFill>
                <a:latin typeface="Gill Sans" charset="0"/>
                <a:ea typeface="Gill Sans" charset="0"/>
                <a:cs typeface="Gill Sans" charset="0"/>
                <a:sym typeface="Montserrat Light"/>
              </a:rPr>
              <a:t>Full control, maximum flexibility and convenience and access to all facility amenities</a:t>
            </a:r>
          </a:p>
          <a:p>
            <a:pPr marL="0" lvl="0" indent="0" rtl="0">
              <a:spcBef>
                <a:spcPts val="0"/>
              </a:spcBef>
              <a:spcAft>
                <a:spcPts val="0"/>
              </a:spcAft>
              <a:buNone/>
            </a:pPr>
            <a:endParaRPr dirty="0">
              <a:solidFill>
                <a:schemeClr val="bg1"/>
              </a:solidFill>
              <a:latin typeface="Gill Sans" charset="0"/>
              <a:ea typeface="Gill Sans" charset="0"/>
              <a:cs typeface="Gill Sans" charset="0"/>
              <a:sym typeface="Montserrat Light"/>
            </a:endParaRPr>
          </a:p>
        </p:txBody>
      </p:sp>
      <p:pic>
        <p:nvPicPr>
          <p:cNvPr id="30" name="Shape 188"/>
          <p:cNvPicPr preferRelativeResize="0"/>
          <p:nvPr/>
        </p:nvPicPr>
        <p:blipFill rotWithShape="1">
          <a:blip r:embed="rId6">
            <a:alphaModFix/>
            <a:duotone>
              <a:prstClr val="black"/>
              <a:schemeClr val="accent5">
                <a:tint val="45000"/>
                <a:satMod val="400000"/>
              </a:schemeClr>
            </a:duotone>
          </a:blip>
          <a:srcRect b="14900"/>
          <a:stretch/>
        </p:blipFill>
        <p:spPr>
          <a:xfrm>
            <a:off x="321197" y="1971324"/>
            <a:ext cx="1397875" cy="1189533"/>
          </a:xfrm>
          <a:prstGeom prst="rect">
            <a:avLst/>
          </a:prstGeom>
          <a:noFill/>
          <a:ln>
            <a:noFill/>
          </a:ln>
        </p:spPr>
      </p:pic>
      <p:sp>
        <p:nvSpPr>
          <p:cNvPr id="31" name="Shape 192"/>
          <p:cNvSpPr txBox="1"/>
          <p:nvPr/>
        </p:nvSpPr>
        <p:spPr>
          <a:xfrm>
            <a:off x="1729795" y="2368459"/>
            <a:ext cx="5129690" cy="513179"/>
          </a:xfrm>
          <a:prstGeom prst="rect">
            <a:avLst/>
          </a:prstGeom>
          <a:noFill/>
          <a:ln>
            <a:noFill/>
          </a:ln>
        </p:spPr>
        <p:txBody>
          <a:bodyPr spcFirstLastPara="1" wrap="square" lIns="91425" tIns="91425" rIns="91425" bIns="91425" anchor="t" anchorCtr="0">
            <a:noAutofit/>
          </a:bodyPr>
          <a:lstStyle/>
          <a:p>
            <a:pPr lvl="0"/>
            <a:r>
              <a:rPr lang="en-US" dirty="0" smtClean="0">
                <a:solidFill>
                  <a:schemeClr val="bg1"/>
                </a:solidFill>
                <a:latin typeface="Gill Sans" charset="0"/>
                <a:ea typeface="Gill Sans" charset="0"/>
                <a:cs typeface="Gill Sans" charset="0"/>
                <a:sym typeface="Montserrat Light"/>
              </a:rPr>
              <a:t>Enjoy the privileges of membership without guilt or commitment</a:t>
            </a:r>
            <a:endParaRPr lang="en" dirty="0">
              <a:solidFill>
                <a:schemeClr val="bg1"/>
              </a:solidFill>
              <a:latin typeface="Gill Sans" charset="0"/>
              <a:ea typeface="Gill Sans" charset="0"/>
              <a:cs typeface="Gill Sans" charset="0"/>
              <a:sym typeface="Montserrat Light"/>
            </a:endParaRPr>
          </a:p>
        </p:txBody>
      </p:sp>
      <p:pic>
        <p:nvPicPr>
          <p:cNvPr id="33" name="Shape 187"/>
          <p:cNvPicPr preferRelativeResize="0"/>
          <p:nvPr/>
        </p:nvPicPr>
        <p:blipFill rotWithShape="1">
          <a:blip r:embed="rId7">
            <a:alphaModFix/>
            <a:duotone>
              <a:prstClr val="black"/>
              <a:schemeClr val="accent5">
                <a:tint val="45000"/>
                <a:satMod val="400000"/>
              </a:schemeClr>
            </a:duotone>
          </a:blip>
          <a:srcRect b="14900"/>
          <a:stretch/>
        </p:blipFill>
        <p:spPr>
          <a:xfrm>
            <a:off x="639834" y="3946916"/>
            <a:ext cx="702397" cy="597710"/>
          </a:xfrm>
          <a:prstGeom prst="rect">
            <a:avLst/>
          </a:prstGeom>
          <a:noFill/>
          <a:ln>
            <a:noFill/>
          </a:ln>
        </p:spPr>
      </p:pic>
      <p:sp>
        <p:nvSpPr>
          <p:cNvPr id="8" name="TextBox 7"/>
          <p:cNvSpPr txBox="1"/>
          <p:nvPr/>
        </p:nvSpPr>
        <p:spPr>
          <a:xfrm>
            <a:off x="731520" y="467037"/>
            <a:ext cx="6564702" cy="707886"/>
          </a:xfrm>
          <a:prstGeom prst="rect">
            <a:avLst/>
          </a:prstGeom>
          <a:noFill/>
        </p:spPr>
        <p:txBody>
          <a:bodyPr wrap="square" rtlCol="0">
            <a:spAutoFit/>
          </a:bodyPr>
          <a:lstStyle/>
          <a:p>
            <a:r>
              <a:rPr lang="en-US" sz="4000" dirty="0" smtClean="0">
                <a:solidFill>
                  <a:schemeClr val="bg1"/>
                </a:solidFill>
                <a:latin typeface="Alternate Gothic No3 D" charset="0"/>
                <a:ea typeface="Alternate Gothic No3 D" charset="0"/>
                <a:cs typeface="Alternate Gothic No3 D" charset="0"/>
              </a:rPr>
              <a:t>Benefits to Gym-Goers</a:t>
            </a:r>
            <a:endParaRPr lang="en-US" sz="4000" dirty="0">
              <a:solidFill>
                <a:schemeClr val="bg1"/>
              </a:solidFill>
              <a:latin typeface="Alternate Gothic No3 D" charset="0"/>
              <a:ea typeface="Alternate Gothic No3 D" charset="0"/>
              <a:cs typeface="Alternate Gothic No3 D" charset="0"/>
            </a:endParaRPr>
          </a:p>
        </p:txBody>
      </p:sp>
      <p:pic>
        <p:nvPicPr>
          <p:cNvPr id="27" name="Shape 186"/>
          <p:cNvPicPr preferRelativeResize="0"/>
          <p:nvPr/>
        </p:nvPicPr>
        <p:blipFill rotWithShape="1">
          <a:blip r:embed="rId8">
            <a:alphaModFix/>
            <a:duotone>
              <a:prstClr val="black"/>
              <a:schemeClr val="accent5">
                <a:tint val="45000"/>
                <a:satMod val="400000"/>
              </a:schemeClr>
            </a:duotone>
          </a:blip>
          <a:srcRect b="14900"/>
          <a:stretch/>
        </p:blipFill>
        <p:spPr>
          <a:xfrm>
            <a:off x="621547" y="1510853"/>
            <a:ext cx="809710" cy="689030"/>
          </a:xfrm>
          <a:prstGeom prst="rect">
            <a:avLst/>
          </a:prstGeom>
          <a:noFill/>
          <a:ln>
            <a:noFill/>
          </a:ln>
        </p:spPr>
      </p:pic>
      <p:sp>
        <p:nvSpPr>
          <p:cNvPr id="32" name="Shape 192"/>
          <p:cNvSpPr txBox="1"/>
          <p:nvPr/>
        </p:nvSpPr>
        <p:spPr>
          <a:xfrm>
            <a:off x="1764389" y="1543068"/>
            <a:ext cx="5129690" cy="513179"/>
          </a:xfrm>
          <a:prstGeom prst="rect">
            <a:avLst/>
          </a:prstGeom>
          <a:noFill/>
          <a:ln>
            <a:noFill/>
          </a:ln>
        </p:spPr>
        <p:txBody>
          <a:bodyPr spcFirstLastPara="1" wrap="square" lIns="91425" tIns="91425" rIns="91425" bIns="91425" anchor="t" anchorCtr="0">
            <a:noAutofit/>
          </a:bodyPr>
          <a:lstStyle/>
          <a:p>
            <a:pPr lvl="0"/>
            <a:r>
              <a:rPr lang="en" dirty="0" smtClean="0">
                <a:solidFill>
                  <a:schemeClr val="bg1"/>
                </a:solidFill>
                <a:latin typeface="Gill Sans" charset="0"/>
                <a:ea typeface="Gill Sans" charset="0"/>
                <a:cs typeface="Gill Sans" charset="0"/>
                <a:sym typeface="Montserrat Light"/>
              </a:rPr>
              <a:t>Just choose a club, check-in, pay for the time you use, and check-out</a:t>
            </a:r>
            <a:endParaRPr lang="en" dirty="0">
              <a:solidFill>
                <a:schemeClr val="bg1"/>
              </a:solidFill>
              <a:latin typeface="Gill Sans" charset="0"/>
              <a:ea typeface="Gill Sans" charset="0"/>
              <a:cs typeface="Gill Sans" charset="0"/>
              <a:sym typeface="Montserrat Light"/>
            </a:endParaRPr>
          </a:p>
        </p:txBody>
      </p:sp>
    </p:spTree>
    <p:extLst>
      <p:ext uri="{BB962C8B-B14F-4D97-AF65-F5344CB8AC3E}">
        <p14:creationId xmlns:p14="http://schemas.microsoft.com/office/powerpoint/2010/main" val="1340449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4299</TotalTime>
  <Words>1835</Words>
  <Application>Microsoft Macintosh PowerPoint</Application>
  <PresentationFormat>On-screen Show (16:9)</PresentationFormat>
  <Paragraphs>222</Paragraphs>
  <Slides>18</Slides>
  <Notes>18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Alternate Gothic No3 D</vt:lpstr>
      <vt:lpstr>Avenir Book</vt:lpstr>
      <vt:lpstr>Gill Sans</vt:lpstr>
      <vt:lpstr>Gill Sans Light</vt:lpstr>
      <vt:lpstr>Gill Sans SemiBold</vt:lpstr>
      <vt:lpstr>Glacial Indifference</vt:lpstr>
      <vt:lpstr>Montserrat</vt:lpstr>
      <vt:lpstr>Montserrat ExtraLight</vt:lpstr>
      <vt:lpstr>Montserrat Light</vt:lpstr>
      <vt:lpstr>Montserrat Medium</vt:lpstr>
      <vt:lpstr>Montserrat SemiBold</vt:lpstr>
      <vt:lpstr>MuseoSans</vt:lpstr>
      <vt:lpstr>Nexa Bold</vt:lpstr>
      <vt:lpstr>Arial</vt:lpstr>
      <vt:lpstr>Simple Light</vt:lpstr>
      <vt:lpstr>WHEREVER, WHENEVER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Workout wherever, whenever. Just FlexIt.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Wherever, whenever.</dc:title>
  <dc:creator>Kevin Batista</dc:creator>
  <cp:lastModifiedBy>Jacob Harry Podell</cp:lastModifiedBy>
  <cp:revision>109</cp:revision>
  <dcterms:modified xsi:type="dcterms:W3CDTF">2018-04-01T18:59:16Z</dcterms:modified>
</cp:coreProperties>
</file>